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8" r:id="rId2"/>
    <p:sldId id="295" r:id="rId3"/>
    <p:sldId id="277" r:id="rId4"/>
    <p:sldId id="279" r:id="rId5"/>
    <p:sldId id="286" r:id="rId6"/>
    <p:sldId id="291" r:id="rId7"/>
    <p:sldId id="280" r:id="rId8"/>
    <p:sldId id="287" r:id="rId9"/>
    <p:sldId id="288" r:id="rId10"/>
    <p:sldId id="289" r:id="rId11"/>
    <p:sldId id="292" r:id="rId12"/>
    <p:sldId id="283" r:id="rId13"/>
    <p:sldId id="294" r:id="rId14"/>
    <p:sldId id="27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A33"/>
    <a:srgbClr val="88CBDF"/>
    <a:srgbClr val="006C00"/>
    <a:srgbClr val="16145F"/>
    <a:srgbClr val="FFE512"/>
    <a:srgbClr val="0096D6"/>
    <a:srgbClr val="232B07"/>
    <a:srgbClr val="FFD200"/>
    <a:srgbClr val="F9C51A"/>
    <a:srgbClr val="63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79178" autoAdjust="0"/>
  </p:normalViewPr>
  <p:slideViewPr>
    <p:cSldViewPr snapToGrid="0" snapToObjects="1">
      <p:cViewPr varScale="1">
        <p:scale>
          <a:sx n="62" d="100"/>
          <a:sy n="62" d="100"/>
        </p:scale>
        <p:origin x="1858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109" d="100"/>
          <a:sy n="109" d="100"/>
        </p:scale>
        <p:origin x="-4200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A56ED8-F2E7-4BD7-9476-14DCF2544DA4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NZ"/>
        </a:p>
      </dgm:t>
    </dgm:pt>
    <dgm:pt modelId="{5F7D671E-EB76-4EDB-AC71-D63EDA627A76}">
      <dgm:prSet phldrT="[Text]" custT="1"/>
      <dgm:spPr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l"/>
          <a:r>
            <a:rPr lang="en-NZ" sz="2800" dirty="0">
              <a:solidFill>
                <a:schemeClr val="bg1"/>
              </a:solidFill>
              <a:latin typeface="Candara" panose="020E0502030303020204" pitchFamily="34" charset="0"/>
            </a:rPr>
            <a:t>Categories</a:t>
          </a:r>
        </a:p>
      </dgm:t>
    </dgm:pt>
    <dgm:pt modelId="{B587B95D-86B6-4039-9D60-2BB8212A688B}" type="parTrans" cxnId="{967C3C36-F188-4678-A96C-C04C793BDA12}">
      <dgm:prSet/>
      <dgm:spPr/>
      <dgm:t>
        <a:bodyPr/>
        <a:lstStyle/>
        <a:p>
          <a:endParaRPr lang="en-NZ" sz="1400">
            <a:solidFill>
              <a:schemeClr val="tx1">
                <a:lumMod val="75000"/>
                <a:lumOff val="25000"/>
              </a:schemeClr>
            </a:solidFill>
            <a:latin typeface="Candara" panose="020E0502030303020204" pitchFamily="34" charset="0"/>
          </a:endParaRPr>
        </a:p>
      </dgm:t>
    </dgm:pt>
    <dgm:pt modelId="{8BDA35AA-32B5-45E1-8CEB-C720054AEC06}" type="sibTrans" cxnId="{967C3C36-F188-4678-A96C-C04C793BDA12}">
      <dgm:prSet/>
      <dgm:spPr/>
      <dgm:t>
        <a:bodyPr/>
        <a:lstStyle/>
        <a:p>
          <a:endParaRPr lang="en-NZ" sz="1400">
            <a:solidFill>
              <a:schemeClr val="tx1">
                <a:lumMod val="75000"/>
                <a:lumOff val="25000"/>
              </a:schemeClr>
            </a:solidFill>
            <a:latin typeface="Candara" panose="020E0502030303020204" pitchFamily="34" charset="0"/>
          </a:endParaRPr>
        </a:p>
      </dgm:t>
    </dgm:pt>
    <dgm:pt modelId="{709CCE53-BE31-46B1-B694-3C03BB50B320}">
      <dgm:prSet phldrT="[Text]" custT="1"/>
      <dgm:spPr>
        <a:solidFill>
          <a:schemeClr val="bg1">
            <a:alpha val="9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NZ" sz="28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rPr>
            <a:t>Homicide</a:t>
          </a:r>
        </a:p>
      </dgm:t>
    </dgm:pt>
    <dgm:pt modelId="{3EBE1215-AD9F-41DE-BA0A-8A46F654545B}" type="parTrans" cxnId="{ECCDA343-DD83-4995-ABF7-0D7A3334693E}">
      <dgm:prSet/>
      <dgm:spPr/>
      <dgm:t>
        <a:bodyPr/>
        <a:lstStyle/>
        <a:p>
          <a:endParaRPr lang="en-NZ" sz="1400">
            <a:solidFill>
              <a:schemeClr val="tx1">
                <a:lumMod val="75000"/>
                <a:lumOff val="25000"/>
              </a:schemeClr>
            </a:solidFill>
            <a:latin typeface="Candara" panose="020E0502030303020204" pitchFamily="34" charset="0"/>
          </a:endParaRPr>
        </a:p>
      </dgm:t>
    </dgm:pt>
    <dgm:pt modelId="{2481CB15-872F-4000-9DF2-95F314BB2A30}" type="sibTrans" cxnId="{ECCDA343-DD83-4995-ABF7-0D7A3334693E}">
      <dgm:prSet/>
      <dgm:spPr/>
      <dgm:t>
        <a:bodyPr/>
        <a:lstStyle/>
        <a:p>
          <a:endParaRPr lang="en-NZ" sz="1400">
            <a:solidFill>
              <a:schemeClr val="tx1">
                <a:lumMod val="75000"/>
                <a:lumOff val="25000"/>
              </a:schemeClr>
            </a:solidFill>
            <a:latin typeface="Candara" panose="020E0502030303020204" pitchFamily="34" charset="0"/>
          </a:endParaRPr>
        </a:p>
      </dgm:t>
    </dgm:pt>
    <dgm:pt modelId="{F6358B90-510B-47F6-925F-D43910AA61E0}">
      <dgm:prSet phldrT="[Text]" custT="1"/>
      <dgm:spPr>
        <a:solidFill>
          <a:schemeClr val="bg1">
            <a:alpha val="9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NZ" sz="28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rPr>
            <a:t>Serious Crime</a:t>
          </a:r>
        </a:p>
      </dgm:t>
    </dgm:pt>
    <dgm:pt modelId="{24149894-116F-429F-8077-0B595860B18F}" type="parTrans" cxnId="{6519551D-F339-47BC-8661-E5F1DE80A2BE}">
      <dgm:prSet/>
      <dgm:spPr/>
      <dgm:t>
        <a:bodyPr/>
        <a:lstStyle/>
        <a:p>
          <a:endParaRPr lang="en-NZ" sz="1400">
            <a:solidFill>
              <a:schemeClr val="tx1">
                <a:lumMod val="75000"/>
                <a:lumOff val="25000"/>
              </a:schemeClr>
            </a:solidFill>
            <a:latin typeface="Candara" panose="020E0502030303020204" pitchFamily="34" charset="0"/>
          </a:endParaRPr>
        </a:p>
      </dgm:t>
    </dgm:pt>
    <dgm:pt modelId="{4ADA45F8-884A-41FE-BE5B-323FFFA51A86}" type="sibTrans" cxnId="{6519551D-F339-47BC-8661-E5F1DE80A2BE}">
      <dgm:prSet/>
      <dgm:spPr/>
      <dgm:t>
        <a:bodyPr/>
        <a:lstStyle/>
        <a:p>
          <a:endParaRPr lang="en-NZ" sz="1400">
            <a:solidFill>
              <a:schemeClr val="tx1">
                <a:lumMod val="75000"/>
                <a:lumOff val="25000"/>
              </a:schemeClr>
            </a:solidFill>
            <a:latin typeface="Candara" panose="020E0502030303020204" pitchFamily="34" charset="0"/>
          </a:endParaRPr>
        </a:p>
      </dgm:t>
    </dgm:pt>
    <dgm:pt modelId="{D29AF603-DFD9-4D01-AF24-F0EAF859D340}">
      <dgm:prSet phldrT="[Text]" custT="1"/>
      <dgm:spPr>
        <a:solidFill>
          <a:srgbClr val="F68A33"/>
        </a:solidFill>
        <a:ln>
          <a:solidFill>
            <a:srgbClr val="F68A33"/>
          </a:solidFill>
        </a:ln>
      </dgm:spPr>
      <dgm:t>
        <a:bodyPr/>
        <a:lstStyle/>
        <a:p>
          <a:pPr algn="l"/>
          <a:r>
            <a:rPr lang="en-NZ" sz="2800" dirty="0">
              <a:solidFill>
                <a:schemeClr val="bg1"/>
              </a:solidFill>
              <a:latin typeface="Candara" panose="020E0502030303020204" pitchFamily="34" charset="0"/>
            </a:rPr>
            <a:t>Grants</a:t>
          </a:r>
        </a:p>
      </dgm:t>
    </dgm:pt>
    <dgm:pt modelId="{2F7872F7-4817-41FE-B922-1DD1030095E9}" type="parTrans" cxnId="{5805472D-88B0-4539-BFB8-8393936B7E55}">
      <dgm:prSet/>
      <dgm:spPr/>
      <dgm:t>
        <a:bodyPr/>
        <a:lstStyle/>
        <a:p>
          <a:endParaRPr lang="en-NZ" sz="1400">
            <a:solidFill>
              <a:schemeClr val="tx1">
                <a:lumMod val="75000"/>
                <a:lumOff val="25000"/>
              </a:schemeClr>
            </a:solidFill>
            <a:latin typeface="Candara" panose="020E0502030303020204" pitchFamily="34" charset="0"/>
          </a:endParaRPr>
        </a:p>
      </dgm:t>
    </dgm:pt>
    <dgm:pt modelId="{33AD6312-F9BE-45F2-BF66-F39F19AEDF72}" type="sibTrans" cxnId="{5805472D-88B0-4539-BFB8-8393936B7E55}">
      <dgm:prSet/>
      <dgm:spPr/>
      <dgm:t>
        <a:bodyPr/>
        <a:lstStyle/>
        <a:p>
          <a:endParaRPr lang="en-NZ" sz="1400">
            <a:solidFill>
              <a:schemeClr val="tx1">
                <a:lumMod val="75000"/>
                <a:lumOff val="25000"/>
              </a:schemeClr>
            </a:solidFill>
            <a:latin typeface="Candara" panose="020E0502030303020204" pitchFamily="34" charset="0"/>
          </a:endParaRPr>
        </a:p>
      </dgm:t>
    </dgm:pt>
    <dgm:pt modelId="{E26EFFA3-A380-4D86-8A50-525193AD8454}">
      <dgm:prSet phldrT="[Text]" custT="1"/>
      <dgm:spPr>
        <a:solidFill>
          <a:schemeClr val="bg1">
            <a:alpha val="90000"/>
          </a:schemeClr>
        </a:solidFill>
        <a:ln>
          <a:solidFill>
            <a:srgbClr val="F68A33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NZ" sz="28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rPr>
            <a:t>Discretionary</a:t>
          </a:r>
        </a:p>
      </dgm:t>
    </dgm:pt>
    <dgm:pt modelId="{E8E68FB9-EF94-4746-B63C-2D8797CDBDF2}" type="parTrans" cxnId="{41F63C72-8A97-4E8C-AADE-D26D0B099F77}">
      <dgm:prSet/>
      <dgm:spPr/>
      <dgm:t>
        <a:bodyPr/>
        <a:lstStyle/>
        <a:p>
          <a:endParaRPr lang="en-NZ" sz="1400">
            <a:solidFill>
              <a:schemeClr val="tx1">
                <a:lumMod val="75000"/>
                <a:lumOff val="25000"/>
              </a:schemeClr>
            </a:solidFill>
            <a:latin typeface="Candara" panose="020E0502030303020204" pitchFamily="34" charset="0"/>
          </a:endParaRPr>
        </a:p>
      </dgm:t>
    </dgm:pt>
    <dgm:pt modelId="{3438836F-336A-4066-8D5F-09BED832A5DD}" type="sibTrans" cxnId="{41F63C72-8A97-4E8C-AADE-D26D0B099F77}">
      <dgm:prSet/>
      <dgm:spPr/>
      <dgm:t>
        <a:bodyPr/>
        <a:lstStyle/>
        <a:p>
          <a:endParaRPr lang="en-NZ" sz="1400">
            <a:solidFill>
              <a:schemeClr val="tx1">
                <a:lumMod val="75000"/>
                <a:lumOff val="25000"/>
              </a:schemeClr>
            </a:solidFill>
            <a:latin typeface="Candara" panose="020E0502030303020204" pitchFamily="34" charset="0"/>
          </a:endParaRPr>
        </a:p>
      </dgm:t>
    </dgm:pt>
    <dgm:pt modelId="{E6BE92F2-D315-4AD5-82B0-AD02E427DB1C}">
      <dgm:prSet phldrT="[Text]" custT="1"/>
      <dgm:spPr>
        <a:solidFill>
          <a:schemeClr val="bg1">
            <a:alpha val="90000"/>
          </a:schemeClr>
        </a:solidFill>
        <a:ln>
          <a:solidFill>
            <a:srgbClr val="F68A33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NZ" sz="28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rPr>
            <a:t>Counselling</a:t>
          </a:r>
        </a:p>
      </dgm:t>
    </dgm:pt>
    <dgm:pt modelId="{90DA0909-40BF-468A-B95A-929634ABAC21}" type="parTrans" cxnId="{27023D65-BFF5-4F5A-A51B-EB553CA0ADF1}">
      <dgm:prSet/>
      <dgm:spPr/>
      <dgm:t>
        <a:bodyPr/>
        <a:lstStyle/>
        <a:p>
          <a:endParaRPr lang="en-NZ" sz="1400">
            <a:solidFill>
              <a:schemeClr val="tx1">
                <a:lumMod val="75000"/>
                <a:lumOff val="25000"/>
              </a:schemeClr>
            </a:solidFill>
            <a:latin typeface="Candara" panose="020E0502030303020204" pitchFamily="34" charset="0"/>
          </a:endParaRPr>
        </a:p>
      </dgm:t>
    </dgm:pt>
    <dgm:pt modelId="{0E9ABD15-3146-495D-8525-0DEBE8740967}" type="sibTrans" cxnId="{27023D65-BFF5-4F5A-A51B-EB553CA0ADF1}">
      <dgm:prSet/>
      <dgm:spPr/>
      <dgm:t>
        <a:bodyPr/>
        <a:lstStyle/>
        <a:p>
          <a:endParaRPr lang="en-NZ" sz="1400">
            <a:solidFill>
              <a:schemeClr val="tx1">
                <a:lumMod val="75000"/>
                <a:lumOff val="25000"/>
              </a:schemeClr>
            </a:solidFill>
            <a:latin typeface="Candara" panose="020E0502030303020204" pitchFamily="34" charset="0"/>
          </a:endParaRPr>
        </a:p>
      </dgm:t>
    </dgm:pt>
    <dgm:pt modelId="{4AAA97A6-087E-4993-BA4A-CB0C6D29DC09}">
      <dgm:prSet phldrT="[Text]" custT="1"/>
      <dgm:spPr>
        <a:solidFill>
          <a:schemeClr val="bg1">
            <a:alpha val="9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NZ" sz="28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rPr>
            <a:t>Death by Criminal Act</a:t>
          </a:r>
        </a:p>
      </dgm:t>
    </dgm:pt>
    <dgm:pt modelId="{6CE289F8-B976-4B49-BE98-B80175572299}" type="parTrans" cxnId="{9114E4BF-ABDE-4992-95E4-D2122CCE01A3}">
      <dgm:prSet/>
      <dgm:spPr/>
      <dgm:t>
        <a:bodyPr/>
        <a:lstStyle/>
        <a:p>
          <a:endParaRPr lang="en-NZ" sz="1400">
            <a:solidFill>
              <a:schemeClr val="tx1">
                <a:lumMod val="75000"/>
                <a:lumOff val="25000"/>
              </a:schemeClr>
            </a:solidFill>
            <a:latin typeface="Candara" panose="020E0502030303020204" pitchFamily="34" charset="0"/>
          </a:endParaRPr>
        </a:p>
      </dgm:t>
    </dgm:pt>
    <dgm:pt modelId="{A4EC1D85-B6EF-4E14-8413-5D518BA669CD}" type="sibTrans" cxnId="{9114E4BF-ABDE-4992-95E4-D2122CCE01A3}">
      <dgm:prSet/>
      <dgm:spPr/>
      <dgm:t>
        <a:bodyPr/>
        <a:lstStyle/>
        <a:p>
          <a:endParaRPr lang="en-NZ" sz="1400">
            <a:solidFill>
              <a:schemeClr val="tx1">
                <a:lumMod val="75000"/>
                <a:lumOff val="25000"/>
              </a:schemeClr>
            </a:solidFill>
            <a:latin typeface="Candara" panose="020E0502030303020204" pitchFamily="34" charset="0"/>
          </a:endParaRPr>
        </a:p>
      </dgm:t>
    </dgm:pt>
    <dgm:pt modelId="{D490EF27-9A83-42B9-B47D-45089D68D588}">
      <dgm:prSet phldrT="[Text]" custT="1"/>
      <dgm:spPr>
        <a:solidFill>
          <a:schemeClr val="bg1">
            <a:alpha val="9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NZ" sz="28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rPr>
            <a:t>Sexual Violence</a:t>
          </a:r>
        </a:p>
      </dgm:t>
    </dgm:pt>
    <dgm:pt modelId="{CFF379CF-3C27-40E6-BCAD-9E18FAACEACF}" type="parTrans" cxnId="{2968A082-DF1F-475B-9D09-171326F3571E}">
      <dgm:prSet/>
      <dgm:spPr/>
      <dgm:t>
        <a:bodyPr/>
        <a:lstStyle/>
        <a:p>
          <a:endParaRPr lang="en-NZ" sz="1400">
            <a:solidFill>
              <a:schemeClr val="tx1">
                <a:lumMod val="75000"/>
                <a:lumOff val="25000"/>
              </a:schemeClr>
            </a:solidFill>
            <a:latin typeface="Candara" panose="020E0502030303020204" pitchFamily="34" charset="0"/>
          </a:endParaRPr>
        </a:p>
      </dgm:t>
    </dgm:pt>
    <dgm:pt modelId="{C4B65E21-F0DA-4E0A-9599-8E583056F9F2}" type="sibTrans" cxnId="{2968A082-DF1F-475B-9D09-171326F3571E}">
      <dgm:prSet/>
      <dgm:spPr/>
      <dgm:t>
        <a:bodyPr/>
        <a:lstStyle/>
        <a:p>
          <a:endParaRPr lang="en-NZ" sz="1400">
            <a:solidFill>
              <a:schemeClr val="tx1">
                <a:lumMod val="75000"/>
                <a:lumOff val="25000"/>
              </a:schemeClr>
            </a:solidFill>
            <a:latin typeface="Candara" panose="020E0502030303020204" pitchFamily="34" charset="0"/>
          </a:endParaRPr>
        </a:p>
      </dgm:t>
    </dgm:pt>
    <dgm:pt modelId="{648C2FDE-F009-40F9-970C-BE2DE6687733}">
      <dgm:prSet phldrT="[Text]" custT="1"/>
      <dgm:spPr>
        <a:solidFill>
          <a:schemeClr val="bg1">
            <a:alpha val="9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NZ" sz="28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rPr>
            <a:t>Regulatory Offences</a:t>
          </a:r>
        </a:p>
      </dgm:t>
    </dgm:pt>
    <dgm:pt modelId="{EA5B1339-CF24-4073-B148-FE9DA51D8FCD}" type="parTrans" cxnId="{A216ABC5-4B7D-4794-9C5D-15EBF55A2401}">
      <dgm:prSet/>
      <dgm:spPr/>
      <dgm:t>
        <a:bodyPr/>
        <a:lstStyle/>
        <a:p>
          <a:endParaRPr lang="en-NZ" sz="1400">
            <a:solidFill>
              <a:schemeClr val="tx1">
                <a:lumMod val="75000"/>
                <a:lumOff val="25000"/>
              </a:schemeClr>
            </a:solidFill>
            <a:latin typeface="Candara" panose="020E0502030303020204" pitchFamily="34" charset="0"/>
          </a:endParaRPr>
        </a:p>
      </dgm:t>
    </dgm:pt>
    <dgm:pt modelId="{174AF3A6-2B41-4109-A012-329DCC2B37F8}" type="sibTrans" cxnId="{A216ABC5-4B7D-4794-9C5D-15EBF55A2401}">
      <dgm:prSet/>
      <dgm:spPr/>
      <dgm:t>
        <a:bodyPr/>
        <a:lstStyle/>
        <a:p>
          <a:endParaRPr lang="en-NZ" sz="1400">
            <a:solidFill>
              <a:schemeClr val="tx1">
                <a:lumMod val="75000"/>
                <a:lumOff val="25000"/>
              </a:schemeClr>
            </a:solidFill>
            <a:latin typeface="Candara" panose="020E0502030303020204" pitchFamily="34" charset="0"/>
          </a:endParaRPr>
        </a:p>
      </dgm:t>
    </dgm:pt>
    <dgm:pt modelId="{99FB34DB-048A-4C47-AF20-DBE7E0057057}">
      <dgm:prSet phldrT="[Text]" custT="1"/>
      <dgm:spPr>
        <a:solidFill>
          <a:schemeClr val="bg1">
            <a:alpha val="90000"/>
          </a:schemeClr>
        </a:solidFill>
        <a:ln>
          <a:solidFill>
            <a:srgbClr val="F68A33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NZ" sz="28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rPr>
            <a:t>Court travel</a:t>
          </a:r>
        </a:p>
      </dgm:t>
    </dgm:pt>
    <dgm:pt modelId="{C8ED1735-E876-4A0A-B623-E1B87F5D4995}" type="parTrans" cxnId="{CFD9EA7B-DF33-4608-9367-FFB0B5DCF7EF}">
      <dgm:prSet/>
      <dgm:spPr/>
      <dgm:t>
        <a:bodyPr/>
        <a:lstStyle/>
        <a:p>
          <a:endParaRPr lang="en-NZ" sz="1400">
            <a:solidFill>
              <a:schemeClr val="tx1">
                <a:lumMod val="75000"/>
                <a:lumOff val="25000"/>
              </a:schemeClr>
            </a:solidFill>
            <a:latin typeface="Candara" panose="020E0502030303020204" pitchFamily="34" charset="0"/>
          </a:endParaRPr>
        </a:p>
      </dgm:t>
    </dgm:pt>
    <dgm:pt modelId="{291FE02F-356A-402D-874C-E3468BAE4951}" type="sibTrans" cxnId="{CFD9EA7B-DF33-4608-9367-FFB0B5DCF7EF}">
      <dgm:prSet/>
      <dgm:spPr/>
      <dgm:t>
        <a:bodyPr/>
        <a:lstStyle/>
        <a:p>
          <a:endParaRPr lang="en-NZ" sz="1400">
            <a:solidFill>
              <a:schemeClr val="tx1">
                <a:lumMod val="75000"/>
                <a:lumOff val="25000"/>
              </a:schemeClr>
            </a:solidFill>
            <a:latin typeface="Candara" panose="020E0502030303020204" pitchFamily="34" charset="0"/>
          </a:endParaRPr>
        </a:p>
      </dgm:t>
    </dgm:pt>
    <dgm:pt modelId="{C5A82A5B-A58B-417D-AF49-AD583D1B293C}">
      <dgm:prSet phldrT="[Text]" custT="1"/>
      <dgm:spPr>
        <a:solidFill>
          <a:schemeClr val="bg1">
            <a:alpha val="90000"/>
          </a:schemeClr>
        </a:solidFill>
        <a:ln>
          <a:solidFill>
            <a:srgbClr val="F68A33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NZ" sz="28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rPr>
            <a:t>Court attendance</a:t>
          </a:r>
        </a:p>
      </dgm:t>
    </dgm:pt>
    <dgm:pt modelId="{D502FEDD-1598-44FB-BD6D-4D7492824D06}" type="parTrans" cxnId="{D938C54D-CE12-4F2C-93DB-C3BBE4ABCA35}">
      <dgm:prSet/>
      <dgm:spPr/>
      <dgm:t>
        <a:bodyPr/>
        <a:lstStyle/>
        <a:p>
          <a:endParaRPr lang="en-NZ" sz="1400">
            <a:solidFill>
              <a:schemeClr val="tx1">
                <a:lumMod val="75000"/>
                <a:lumOff val="25000"/>
              </a:schemeClr>
            </a:solidFill>
            <a:latin typeface="Candara" panose="020E0502030303020204" pitchFamily="34" charset="0"/>
          </a:endParaRPr>
        </a:p>
      </dgm:t>
    </dgm:pt>
    <dgm:pt modelId="{240D538C-CA0A-44F3-9ECE-0CC0561A557E}" type="sibTrans" cxnId="{D938C54D-CE12-4F2C-93DB-C3BBE4ABCA35}">
      <dgm:prSet/>
      <dgm:spPr/>
      <dgm:t>
        <a:bodyPr/>
        <a:lstStyle/>
        <a:p>
          <a:endParaRPr lang="en-NZ" sz="1400">
            <a:solidFill>
              <a:schemeClr val="tx1">
                <a:lumMod val="75000"/>
                <a:lumOff val="25000"/>
              </a:schemeClr>
            </a:solidFill>
            <a:latin typeface="Candara" panose="020E0502030303020204" pitchFamily="34" charset="0"/>
          </a:endParaRPr>
        </a:p>
      </dgm:t>
    </dgm:pt>
    <dgm:pt modelId="{9AE18154-6838-415E-8ED2-7983491B538F}">
      <dgm:prSet phldrT="[Text]" custT="1"/>
      <dgm:spPr>
        <a:solidFill>
          <a:schemeClr val="bg1">
            <a:alpha val="90000"/>
          </a:schemeClr>
        </a:solidFill>
        <a:ln>
          <a:solidFill>
            <a:srgbClr val="F68A33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NZ" sz="28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rPr>
            <a:t>Crime Scene Grant</a:t>
          </a:r>
        </a:p>
      </dgm:t>
    </dgm:pt>
    <dgm:pt modelId="{AFFA061D-DD14-47AF-A73E-26222E67CAD8}" type="parTrans" cxnId="{9CF3D8C1-40F2-4514-BA23-F3FE9E9B4996}">
      <dgm:prSet/>
      <dgm:spPr/>
      <dgm:t>
        <a:bodyPr/>
        <a:lstStyle/>
        <a:p>
          <a:endParaRPr lang="en-NZ">
            <a:solidFill>
              <a:schemeClr val="tx1">
                <a:lumMod val="75000"/>
                <a:lumOff val="25000"/>
              </a:schemeClr>
            </a:solidFill>
            <a:latin typeface="Candara" panose="020E0502030303020204" pitchFamily="34" charset="0"/>
          </a:endParaRPr>
        </a:p>
      </dgm:t>
    </dgm:pt>
    <dgm:pt modelId="{0CCBB494-01C6-4931-B55A-34DBA5E8EC10}" type="sibTrans" cxnId="{9CF3D8C1-40F2-4514-BA23-F3FE9E9B4996}">
      <dgm:prSet/>
      <dgm:spPr/>
      <dgm:t>
        <a:bodyPr/>
        <a:lstStyle/>
        <a:p>
          <a:endParaRPr lang="en-NZ">
            <a:solidFill>
              <a:schemeClr val="tx1">
                <a:lumMod val="75000"/>
                <a:lumOff val="25000"/>
              </a:schemeClr>
            </a:solidFill>
            <a:latin typeface="Candara" panose="020E0502030303020204" pitchFamily="34" charset="0"/>
          </a:endParaRPr>
        </a:p>
      </dgm:t>
    </dgm:pt>
    <dgm:pt modelId="{FF428AD6-313F-4CEC-901D-5DD3F05671B2}" type="pres">
      <dgm:prSet presAssocID="{26A56ED8-F2E7-4BD7-9476-14DCF2544DA4}" presName="Name0" presStyleCnt="0">
        <dgm:presLayoutVars>
          <dgm:dir/>
          <dgm:animLvl val="lvl"/>
          <dgm:resizeHandles val="exact"/>
        </dgm:presLayoutVars>
      </dgm:prSet>
      <dgm:spPr/>
    </dgm:pt>
    <dgm:pt modelId="{9958D9A5-1798-4784-B8F2-023AEFDFA8C0}" type="pres">
      <dgm:prSet presAssocID="{5F7D671E-EB76-4EDB-AC71-D63EDA627A76}" presName="composite" presStyleCnt="0"/>
      <dgm:spPr/>
    </dgm:pt>
    <dgm:pt modelId="{3032D60B-D707-42D3-9930-6BC699C1ED53}" type="pres">
      <dgm:prSet presAssocID="{5F7D671E-EB76-4EDB-AC71-D63EDA627A76}" presName="parTx" presStyleLbl="alignNode1" presStyleIdx="0" presStyleCnt="2" custScaleY="69605" custLinFactNeighborX="-1" custLinFactNeighborY="-934">
        <dgm:presLayoutVars>
          <dgm:chMax val="0"/>
          <dgm:chPref val="0"/>
          <dgm:bulletEnabled val="1"/>
        </dgm:presLayoutVars>
      </dgm:prSet>
      <dgm:spPr/>
    </dgm:pt>
    <dgm:pt modelId="{D0C1E375-906A-48A0-BC7A-1C4CBA2E977A}" type="pres">
      <dgm:prSet presAssocID="{5F7D671E-EB76-4EDB-AC71-D63EDA627A76}" presName="desTx" presStyleLbl="alignAccFollowNode1" presStyleIdx="0" presStyleCnt="2" custLinFactNeighborX="-1" custLinFactNeighborY="3164">
        <dgm:presLayoutVars>
          <dgm:bulletEnabled val="1"/>
        </dgm:presLayoutVars>
      </dgm:prSet>
      <dgm:spPr/>
    </dgm:pt>
    <dgm:pt modelId="{94B8DDA1-0387-43C2-B40C-C4D6F3D3B655}" type="pres">
      <dgm:prSet presAssocID="{8BDA35AA-32B5-45E1-8CEB-C720054AEC06}" presName="space" presStyleCnt="0"/>
      <dgm:spPr/>
    </dgm:pt>
    <dgm:pt modelId="{D2C5EE87-63AD-422F-8946-FEA159BBB5EE}" type="pres">
      <dgm:prSet presAssocID="{D29AF603-DFD9-4D01-AF24-F0EAF859D340}" presName="composite" presStyleCnt="0"/>
      <dgm:spPr/>
    </dgm:pt>
    <dgm:pt modelId="{5CF2BCFD-F23D-4AA2-83EC-519CD68231CF}" type="pres">
      <dgm:prSet presAssocID="{D29AF603-DFD9-4D01-AF24-F0EAF859D340}" presName="parTx" presStyleLbl="alignNode1" presStyleIdx="1" presStyleCnt="2" custScaleY="69605" custLinFactNeighborX="1" custLinFactNeighborY="-3335">
        <dgm:presLayoutVars>
          <dgm:chMax val="0"/>
          <dgm:chPref val="0"/>
          <dgm:bulletEnabled val="1"/>
        </dgm:presLayoutVars>
      </dgm:prSet>
      <dgm:spPr/>
    </dgm:pt>
    <dgm:pt modelId="{6CC19A43-068E-447D-958E-13138113C2E7}" type="pres">
      <dgm:prSet presAssocID="{D29AF603-DFD9-4D01-AF24-F0EAF859D340}" presName="desTx" presStyleLbl="alignAccFollowNode1" presStyleIdx="1" presStyleCnt="2" custLinFactNeighborX="1" custLinFactNeighborY="3058">
        <dgm:presLayoutVars>
          <dgm:bulletEnabled val="1"/>
        </dgm:presLayoutVars>
      </dgm:prSet>
      <dgm:spPr/>
    </dgm:pt>
  </dgm:ptLst>
  <dgm:cxnLst>
    <dgm:cxn modelId="{0A4E570A-9CFD-4F3C-B042-BDCB5C810FF6}" type="presOf" srcId="{F6358B90-510B-47F6-925F-D43910AA61E0}" destId="{D0C1E375-906A-48A0-BC7A-1C4CBA2E977A}" srcOrd="0" destOrd="2" presId="urn:microsoft.com/office/officeart/2005/8/layout/hList1"/>
    <dgm:cxn modelId="{9911170B-E17A-448C-9A18-A58ACF9EC092}" type="presOf" srcId="{D490EF27-9A83-42B9-B47D-45089D68D588}" destId="{D0C1E375-906A-48A0-BC7A-1C4CBA2E977A}" srcOrd="0" destOrd="3" presId="urn:microsoft.com/office/officeart/2005/8/layout/hList1"/>
    <dgm:cxn modelId="{6519551D-F339-47BC-8661-E5F1DE80A2BE}" srcId="{5F7D671E-EB76-4EDB-AC71-D63EDA627A76}" destId="{F6358B90-510B-47F6-925F-D43910AA61E0}" srcOrd="2" destOrd="0" parTransId="{24149894-116F-429F-8077-0B595860B18F}" sibTransId="{4ADA45F8-884A-41FE-BE5B-323FFFA51A86}"/>
    <dgm:cxn modelId="{9359E524-80CB-4DF5-A908-9270AD94EF9B}" type="presOf" srcId="{C5A82A5B-A58B-417D-AF49-AD583D1B293C}" destId="{6CC19A43-068E-447D-958E-13138113C2E7}" srcOrd="0" destOrd="3" presId="urn:microsoft.com/office/officeart/2005/8/layout/hList1"/>
    <dgm:cxn modelId="{FC138227-86BA-4BB0-9299-E1DB53DBE44F}" type="presOf" srcId="{648C2FDE-F009-40F9-970C-BE2DE6687733}" destId="{D0C1E375-906A-48A0-BC7A-1C4CBA2E977A}" srcOrd="0" destOrd="4" presId="urn:microsoft.com/office/officeart/2005/8/layout/hList1"/>
    <dgm:cxn modelId="{5805472D-88B0-4539-BFB8-8393936B7E55}" srcId="{26A56ED8-F2E7-4BD7-9476-14DCF2544DA4}" destId="{D29AF603-DFD9-4D01-AF24-F0EAF859D340}" srcOrd="1" destOrd="0" parTransId="{2F7872F7-4817-41FE-B922-1DD1030095E9}" sibTransId="{33AD6312-F9BE-45F2-BF66-F39F19AEDF72}"/>
    <dgm:cxn modelId="{967C3C36-F188-4678-A96C-C04C793BDA12}" srcId="{26A56ED8-F2E7-4BD7-9476-14DCF2544DA4}" destId="{5F7D671E-EB76-4EDB-AC71-D63EDA627A76}" srcOrd="0" destOrd="0" parTransId="{B587B95D-86B6-4039-9D60-2BB8212A688B}" sibTransId="{8BDA35AA-32B5-45E1-8CEB-C720054AEC06}"/>
    <dgm:cxn modelId="{ECCDA343-DD83-4995-ABF7-0D7A3334693E}" srcId="{5F7D671E-EB76-4EDB-AC71-D63EDA627A76}" destId="{709CCE53-BE31-46B1-B694-3C03BB50B320}" srcOrd="0" destOrd="0" parTransId="{3EBE1215-AD9F-41DE-BA0A-8A46F654545B}" sibTransId="{2481CB15-872F-4000-9DF2-95F314BB2A30}"/>
    <dgm:cxn modelId="{27023D65-BFF5-4F5A-A51B-EB553CA0ADF1}" srcId="{D29AF603-DFD9-4D01-AF24-F0EAF859D340}" destId="{E6BE92F2-D315-4AD5-82B0-AD02E427DB1C}" srcOrd="1" destOrd="0" parTransId="{90DA0909-40BF-468A-B95A-929634ABAC21}" sibTransId="{0E9ABD15-3146-495D-8525-0DEBE8740967}"/>
    <dgm:cxn modelId="{80902A47-00F8-45A4-B5F2-25AC21B933BF}" type="presOf" srcId="{709CCE53-BE31-46B1-B694-3C03BB50B320}" destId="{D0C1E375-906A-48A0-BC7A-1C4CBA2E977A}" srcOrd="0" destOrd="0" presId="urn:microsoft.com/office/officeart/2005/8/layout/hList1"/>
    <dgm:cxn modelId="{D938C54D-CE12-4F2C-93DB-C3BBE4ABCA35}" srcId="{D29AF603-DFD9-4D01-AF24-F0EAF859D340}" destId="{C5A82A5B-A58B-417D-AF49-AD583D1B293C}" srcOrd="3" destOrd="0" parTransId="{D502FEDD-1598-44FB-BD6D-4D7492824D06}" sibTransId="{240D538C-CA0A-44F3-9ECE-0CC0561A557E}"/>
    <dgm:cxn modelId="{41F63C72-8A97-4E8C-AADE-D26D0B099F77}" srcId="{D29AF603-DFD9-4D01-AF24-F0EAF859D340}" destId="{E26EFFA3-A380-4D86-8A50-525193AD8454}" srcOrd="0" destOrd="0" parTransId="{E8E68FB9-EF94-4746-B63C-2D8797CDBDF2}" sibTransId="{3438836F-336A-4066-8D5F-09BED832A5DD}"/>
    <dgm:cxn modelId="{2FF79753-6C98-457A-A2B1-EF60767C25B7}" type="presOf" srcId="{9AE18154-6838-415E-8ED2-7983491B538F}" destId="{6CC19A43-068E-447D-958E-13138113C2E7}" srcOrd="0" destOrd="4" presId="urn:microsoft.com/office/officeart/2005/8/layout/hList1"/>
    <dgm:cxn modelId="{CFD9EA7B-DF33-4608-9367-FFB0B5DCF7EF}" srcId="{D29AF603-DFD9-4D01-AF24-F0EAF859D340}" destId="{99FB34DB-048A-4C47-AF20-DBE7E0057057}" srcOrd="2" destOrd="0" parTransId="{C8ED1735-E876-4A0A-B623-E1B87F5D4995}" sibTransId="{291FE02F-356A-402D-874C-E3468BAE4951}"/>
    <dgm:cxn modelId="{2968A082-DF1F-475B-9D09-171326F3571E}" srcId="{5F7D671E-EB76-4EDB-AC71-D63EDA627A76}" destId="{D490EF27-9A83-42B9-B47D-45089D68D588}" srcOrd="3" destOrd="0" parTransId="{CFF379CF-3C27-40E6-BCAD-9E18FAACEACF}" sibTransId="{C4B65E21-F0DA-4E0A-9599-8E583056F9F2}"/>
    <dgm:cxn modelId="{39E3F286-CE99-4667-A894-493A3B32DCF3}" type="presOf" srcId="{26A56ED8-F2E7-4BD7-9476-14DCF2544DA4}" destId="{FF428AD6-313F-4CEC-901D-5DD3F05671B2}" srcOrd="0" destOrd="0" presId="urn:microsoft.com/office/officeart/2005/8/layout/hList1"/>
    <dgm:cxn modelId="{4B45418C-A97C-4381-981B-98223EE057BC}" type="presOf" srcId="{D29AF603-DFD9-4D01-AF24-F0EAF859D340}" destId="{5CF2BCFD-F23D-4AA2-83EC-519CD68231CF}" srcOrd="0" destOrd="0" presId="urn:microsoft.com/office/officeart/2005/8/layout/hList1"/>
    <dgm:cxn modelId="{9D5E0D9F-F6E1-47E0-A595-C414A66AB53F}" type="presOf" srcId="{99FB34DB-048A-4C47-AF20-DBE7E0057057}" destId="{6CC19A43-068E-447D-958E-13138113C2E7}" srcOrd="0" destOrd="2" presId="urn:microsoft.com/office/officeart/2005/8/layout/hList1"/>
    <dgm:cxn modelId="{9114E4BF-ABDE-4992-95E4-D2122CCE01A3}" srcId="{5F7D671E-EB76-4EDB-AC71-D63EDA627A76}" destId="{4AAA97A6-087E-4993-BA4A-CB0C6D29DC09}" srcOrd="1" destOrd="0" parTransId="{6CE289F8-B976-4B49-BE98-B80175572299}" sibTransId="{A4EC1D85-B6EF-4E14-8413-5D518BA669CD}"/>
    <dgm:cxn modelId="{9CF3D8C1-40F2-4514-BA23-F3FE9E9B4996}" srcId="{D29AF603-DFD9-4D01-AF24-F0EAF859D340}" destId="{9AE18154-6838-415E-8ED2-7983491B538F}" srcOrd="4" destOrd="0" parTransId="{AFFA061D-DD14-47AF-A73E-26222E67CAD8}" sibTransId="{0CCBB494-01C6-4931-B55A-34DBA5E8EC10}"/>
    <dgm:cxn modelId="{57181EC2-8694-40E6-9632-42D3119C0565}" type="presOf" srcId="{E6BE92F2-D315-4AD5-82B0-AD02E427DB1C}" destId="{6CC19A43-068E-447D-958E-13138113C2E7}" srcOrd="0" destOrd="1" presId="urn:microsoft.com/office/officeart/2005/8/layout/hList1"/>
    <dgm:cxn modelId="{A216ABC5-4B7D-4794-9C5D-15EBF55A2401}" srcId="{5F7D671E-EB76-4EDB-AC71-D63EDA627A76}" destId="{648C2FDE-F009-40F9-970C-BE2DE6687733}" srcOrd="4" destOrd="0" parTransId="{EA5B1339-CF24-4073-B148-FE9DA51D8FCD}" sibTransId="{174AF3A6-2B41-4109-A012-329DCC2B37F8}"/>
    <dgm:cxn modelId="{083C17D6-1D8F-4C68-AE27-EA14E8B2B070}" type="presOf" srcId="{E26EFFA3-A380-4D86-8A50-525193AD8454}" destId="{6CC19A43-068E-447D-958E-13138113C2E7}" srcOrd="0" destOrd="0" presId="urn:microsoft.com/office/officeart/2005/8/layout/hList1"/>
    <dgm:cxn modelId="{E6DECBE4-5BB1-4287-94BB-D996B19AEE01}" type="presOf" srcId="{5F7D671E-EB76-4EDB-AC71-D63EDA627A76}" destId="{3032D60B-D707-42D3-9930-6BC699C1ED53}" srcOrd="0" destOrd="0" presId="urn:microsoft.com/office/officeart/2005/8/layout/hList1"/>
    <dgm:cxn modelId="{85C002E7-F419-4D55-92E2-A803D0D7EAA7}" type="presOf" srcId="{4AAA97A6-087E-4993-BA4A-CB0C6D29DC09}" destId="{D0C1E375-906A-48A0-BC7A-1C4CBA2E977A}" srcOrd="0" destOrd="1" presId="urn:microsoft.com/office/officeart/2005/8/layout/hList1"/>
    <dgm:cxn modelId="{312927D0-4AED-4220-A7F7-84CE67500C99}" type="presParOf" srcId="{FF428AD6-313F-4CEC-901D-5DD3F05671B2}" destId="{9958D9A5-1798-4784-B8F2-023AEFDFA8C0}" srcOrd="0" destOrd="0" presId="urn:microsoft.com/office/officeart/2005/8/layout/hList1"/>
    <dgm:cxn modelId="{F9BF6445-546B-4AE2-B362-7A1EBC08B22D}" type="presParOf" srcId="{9958D9A5-1798-4784-B8F2-023AEFDFA8C0}" destId="{3032D60B-D707-42D3-9930-6BC699C1ED53}" srcOrd="0" destOrd="0" presId="urn:microsoft.com/office/officeart/2005/8/layout/hList1"/>
    <dgm:cxn modelId="{C9935763-45DA-4F2D-A211-83C5C36F1A23}" type="presParOf" srcId="{9958D9A5-1798-4784-B8F2-023AEFDFA8C0}" destId="{D0C1E375-906A-48A0-BC7A-1C4CBA2E977A}" srcOrd="1" destOrd="0" presId="urn:microsoft.com/office/officeart/2005/8/layout/hList1"/>
    <dgm:cxn modelId="{B2BAB0E1-4832-4409-8104-D1B49B201B73}" type="presParOf" srcId="{FF428AD6-313F-4CEC-901D-5DD3F05671B2}" destId="{94B8DDA1-0387-43C2-B40C-C4D6F3D3B655}" srcOrd="1" destOrd="0" presId="urn:microsoft.com/office/officeart/2005/8/layout/hList1"/>
    <dgm:cxn modelId="{8F46EB2E-73B4-46FD-9096-8359CE57ABAF}" type="presParOf" srcId="{FF428AD6-313F-4CEC-901D-5DD3F05671B2}" destId="{D2C5EE87-63AD-422F-8946-FEA159BBB5EE}" srcOrd="2" destOrd="0" presId="urn:microsoft.com/office/officeart/2005/8/layout/hList1"/>
    <dgm:cxn modelId="{A85DF838-2E78-4018-8181-ED5D7DCD7FFB}" type="presParOf" srcId="{D2C5EE87-63AD-422F-8946-FEA159BBB5EE}" destId="{5CF2BCFD-F23D-4AA2-83EC-519CD68231CF}" srcOrd="0" destOrd="0" presId="urn:microsoft.com/office/officeart/2005/8/layout/hList1"/>
    <dgm:cxn modelId="{EB72753E-3D66-49E9-A604-07F795E87AC0}" type="presParOf" srcId="{D2C5EE87-63AD-422F-8946-FEA159BBB5EE}" destId="{6CC19A43-068E-447D-958E-13138113C2E7}" srcOrd="1" destOrd="0" presId="urn:microsoft.com/office/officeart/2005/8/layout/h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2D60B-D707-42D3-9930-6BC699C1ED53}">
      <dsp:nvSpPr>
        <dsp:cNvPr id="0" name=""/>
        <dsp:cNvSpPr/>
      </dsp:nvSpPr>
      <dsp:spPr>
        <a:xfrm>
          <a:off x="1" y="271023"/>
          <a:ext cx="4078117" cy="417620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800" kern="1200" dirty="0">
              <a:solidFill>
                <a:schemeClr val="bg1"/>
              </a:solidFill>
              <a:latin typeface="Candara" panose="020E0502030303020204" pitchFamily="34" charset="0"/>
            </a:rPr>
            <a:t>Categories</a:t>
          </a:r>
        </a:p>
      </dsp:txBody>
      <dsp:txXfrm>
        <a:off x="1" y="271023"/>
        <a:ext cx="4078117" cy="417620"/>
      </dsp:txXfrm>
    </dsp:sp>
    <dsp:sp modelId="{D0C1E375-906A-48A0-BC7A-1C4CBA2E977A}">
      <dsp:nvSpPr>
        <dsp:cNvPr id="0" name=""/>
        <dsp:cNvSpPr/>
      </dsp:nvSpPr>
      <dsp:spPr>
        <a:xfrm>
          <a:off x="1" y="685226"/>
          <a:ext cx="4078117" cy="2596770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NZ" sz="2800" kern="12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rPr>
            <a:t>Homicide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NZ" sz="2800" kern="12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rPr>
            <a:t>Death by Criminal Act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NZ" sz="2800" kern="12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rPr>
            <a:t>Serious Crime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NZ" sz="2800" kern="12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rPr>
            <a:t>Sexual Violence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NZ" sz="2800" kern="12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rPr>
            <a:t>Regulatory Offences</a:t>
          </a:r>
        </a:p>
      </dsp:txBody>
      <dsp:txXfrm>
        <a:off x="1" y="685226"/>
        <a:ext cx="4078117" cy="2596770"/>
      </dsp:txXfrm>
    </dsp:sp>
    <dsp:sp modelId="{5CF2BCFD-F23D-4AA2-83EC-519CD68231CF}">
      <dsp:nvSpPr>
        <dsp:cNvPr id="0" name=""/>
        <dsp:cNvSpPr/>
      </dsp:nvSpPr>
      <dsp:spPr>
        <a:xfrm>
          <a:off x="4649137" y="256617"/>
          <a:ext cx="4078117" cy="417620"/>
        </a:xfrm>
        <a:prstGeom prst="rect">
          <a:avLst/>
        </a:prstGeom>
        <a:solidFill>
          <a:srgbClr val="F68A33"/>
        </a:solidFill>
        <a:ln w="25400" cap="flat" cmpd="sng" algn="ctr">
          <a:solidFill>
            <a:srgbClr val="F68A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800" kern="1200" dirty="0">
              <a:solidFill>
                <a:schemeClr val="bg1"/>
              </a:solidFill>
              <a:latin typeface="Candara" panose="020E0502030303020204" pitchFamily="34" charset="0"/>
            </a:rPr>
            <a:t>Grants</a:t>
          </a:r>
        </a:p>
      </dsp:txBody>
      <dsp:txXfrm>
        <a:off x="4649137" y="256617"/>
        <a:ext cx="4078117" cy="417620"/>
      </dsp:txXfrm>
    </dsp:sp>
    <dsp:sp modelId="{6CC19A43-068E-447D-958E-13138113C2E7}">
      <dsp:nvSpPr>
        <dsp:cNvPr id="0" name=""/>
        <dsp:cNvSpPr/>
      </dsp:nvSpPr>
      <dsp:spPr>
        <a:xfrm>
          <a:off x="4649137" y="682474"/>
          <a:ext cx="4078117" cy="2596770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F68A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NZ" sz="2800" kern="12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rPr>
            <a:t>Discretionary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NZ" sz="2800" kern="12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rPr>
            <a:t>Counselling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NZ" sz="2800" kern="12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rPr>
            <a:t>Court travel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NZ" sz="2800" kern="12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rPr>
            <a:t>Court attendance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NZ" sz="2800" kern="12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rPr>
            <a:t>Crime Scene Grant</a:t>
          </a:r>
        </a:p>
      </dsp:txBody>
      <dsp:txXfrm>
        <a:off x="4649137" y="682474"/>
        <a:ext cx="4078117" cy="2596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68D56-5DFD-F345-BCB1-1B3E4A0E4B3A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5713A-9400-A745-8450-C5F0F5EF12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5713A-9400-A745-8450-C5F0F5EF12A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12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5713A-9400-A745-8450-C5F0F5EF12A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79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5713A-9400-A745-8450-C5F0F5EF12A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72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5713A-9400-A745-8450-C5F0F5EF12A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88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5713A-9400-A745-8450-C5F0F5EF12A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07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5713A-9400-A745-8450-C5F0F5EF12A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58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5713A-9400-A745-8450-C5F0F5EF12A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8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4">
            <a:extLst>
              <a:ext uri="{FF2B5EF4-FFF2-40B4-BE49-F238E27FC236}">
                <a16:creationId xmlns:a16="http://schemas.microsoft.com/office/drawing/2014/main" id="{E424B145-FEA7-4C42-2234-23BBB4FAD8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0"/>
          </a:blip>
          <a:srcRect l="38" r="38"/>
          <a:stretch/>
        </p:blipFill>
        <p:spPr>
          <a:xfrm>
            <a:off x="-2" y="1042986"/>
            <a:ext cx="12192001" cy="5815014"/>
          </a:xfrm>
          <a:prstGeom prst="rect">
            <a:avLst/>
          </a:prstGeom>
          <a:solidFill>
            <a:srgbClr val="FFE512"/>
          </a:solidFill>
        </p:spPr>
      </p:pic>
      <p:sp>
        <p:nvSpPr>
          <p:cNvPr id="20" name="Graphic 18">
            <a:extLst>
              <a:ext uri="{FF2B5EF4-FFF2-40B4-BE49-F238E27FC236}">
                <a16:creationId xmlns:a16="http://schemas.microsoft.com/office/drawing/2014/main" id="{30A94B11-F27F-4AC1-92E7-EBDB40DAA316}"/>
              </a:ext>
            </a:extLst>
          </p:cNvPr>
          <p:cNvSpPr/>
          <p:nvPr/>
        </p:nvSpPr>
        <p:spPr>
          <a:xfrm>
            <a:off x="3001628" y="1230372"/>
            <a:ext cx="6188745" cy="5405378"/>
          </a:xfrm>
          <a:custGeom>
            <a:avLst/>
            <a:gdLst>
              <a:gd name="connsiteX0" fmla="*/ 1452476 w 1563139"/>
              <a:gd name="connsiteY0" fmla="*/ 110230 h 1365278"/>
              <a:gd name="connsiteX1" fmla="*/ 1146291 w 1563139"/>
              <a:gd name="connsiteY1" fmla="*/ 0 h 1365278"/>
              <a:gd name="connsiteX2" fmla="*/ 1035887 w 1563139"/>
              <a:gd name="connsiteY2" fmla="*/ 19137 h 1365278"/>
              <a:gd name="connsiteX3" fmla="*/ 931199 w 1563139"/>
              <a:gd name="connsiteY3" fmla="*/ 70658 h 1365278"/>
              <a:gd name="connsiteX4" fmla="*/ 847898 w 1563139"/>
              <a:gd name="connsiteY4" fmla="*/ 131532 h 1365278"/>
              <a:gd name="connsiteX5" fmla="*/ 781570 w 1563139"/>
              <a:gd name="connsiteY5" fmla="*/ 191972 h 1365278"/>
              <a:gd name="connsiteX6" fmla="*/ 715328 w 1563139"/>
              <a:gd name="connsiteY6" fmla="*/ 131532 h 1365278"/>
              <a:gd name="connsiteX7" fmla="*/ 632027 w 1563139"/>
              <a:gd name="connsiteY7" fmla="*/ 70658 h 1365278"/>
              <a:gd name="connsiteX8" fmla="*/ 527252 w 1563139"/>
              <a:gd name="connsiteY8" fmla="*/ 19137 h 1365278"/>
              <a:gd name="connsiteX9" fmla="*/ 416935 w 1563139"/>
              <a:gd name="connsiteY9" fmla="*/ 0 h 1365278"/>
              <a:gd name="connsiteX10" fmla="*/ 110750 w 1563139"/>
              <a:gd name="connsiteY10" fmla="*/ 110230 h 1365278"/>
              <a:gd name="connsiteX11" fmla="*/ 0 w 1563139"/>
              <a:gd name="connsiteY11" fmla="*/ 415983 h 1365278"/>
              <a:gd name="connsiteX12" fmla="*/ 20522 w 1563139"/>
              <a:gd name="connsiteY12" fmla="*/ 538595 h 1365278"/>
              <a:gd name="connsiteX13" fmla="*/ 67195 w 1563139"/>
              <a:gd name="connsiteY13" fmla="*/ 646141 h 1365278"/>
              <a:gd name="connsiteX14" fmla="*/ 126509 w 1563139"/>
              <a:gd name="connsiteY14" fmla="*/ 732819 h 1365278"/>
              <a:gd name="connsiteX15" fmla="*/ 174914 w 1563139"/>
              <a:gd name="connsiteY15" fmla="*/ 791008 h 1365278"/>
              <a:gd name="connsiteX16" fmla="*/ 198813 w 1563139"/>
              <a:gd name="connsiteY16" fmla="*/ 814128 h 1365278"/>
              <a:gd name="connsiteX17" fmla="*/ 743123 w 1563139"/>
              <a:gd name="connsiteY17" fmla="*/ 1349260 h 1365278"/>
              <a:gd name="connsiteX18" fmla="*/ 781483 w 1563139"/>
              <a:gd name="connsiteY18" fmla="*/ 1365279 h 1365278"/>
              <a:gd name="connsiteX19" fmla="*/ 819929 w 1563139"/>
              <a:gd name="connsiteY19" fmla="*/ 1349260 h 1365278"/>
              <a:gd name="connsiteX20" fmla="*/ 1363374 w 1563139"/>
              <a:gd name="connsiteY20" fmla="*/ 815860 h 1365278"/>
              <a:gd name="connsiteX21" fmla="*/ 1563139 w 1563139"/>
              <a:gd name="connsiteY21" fmla="*/ 415896 h 1365278"/>
              <a:gd name="connsiteX22" fmla="*/ 1452476 w 1563139"/>
              <a:gd name="connsiteY22" fmla="*/ 110230 h 13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63139" h="1365278">
                <a:moveTo>
                  <a:pt x="1452476" y="110230"/>
                </a:moveTo>
                <a:cubicBezTo>
                  <a:pt x="1378614" y="36801"/>
                  <a:pt x="1276610" y="0"/>
                  <a:pt x="1146291" y="0"/>
                </a:cubicBezTo>
                <a:cubicBezTo>
                  <a:pt x="1110182" y="0"/>
                  <a:pt x="1073381" y="6408"/>
                  <a:pt x="1035887" y="19137"/>
                </a:cubicBezTo>
                <a:cubicBezTo>
                  <a:pt x="998393" y="31865"/>
                  <a:pt x="963497" y="49097"/>
                  <a:pt x="931199" y="70658"/>
                </a:cubicBezTo>
                <a:cubicBezTo>
                  <a:pt x="898900" y="92306"/>
                  <a:pt x="871191" y="112655"/>
                  <a:pt x="847898" y="131532"/>
                </a:cubicBezTo>
                <a:cubicBezTo>
                  <a:pt x="824605" y="150495"/>
                  <a:pt x="802525" y="170671"/>
                  <a:pt x="781570" y="191972"/>
                </a:cubicBezTo>
                <a:cubicBezTo>
                  <a:pt x="760615" y="170671"/>
                  <a:pt x="738534" y="150495"/>
                  <a:pt x="715328" y="131532"/>
                </a:cubicBezTo>
                <a:cubicBezTo>
                  <a:pt x="692035" y="112655"/>
                  <a:pt x="664326" y="92306"/>
                  <a:pt x="632027" y="70658"/>
                </a:cubicBezTo>
                <a:cubicBezTo>
                  <a:pt x="599729" y="49010"/>
                  <a:pt x="564833" y="31865"/>
                  <a:pt x="527252" y="19137"/>
                </a:cubicBezTo>
                <a:cubicBezTo>
                  <a:pt x="489758" y="6408"/>
                  <a:pt x="452957" y="0"/>
                  <a:pt x="416935" y="0"/>
                </a:cubicBezTo>
                <a:cubicBezTo>
                  <a:pt x="286703" y="0"/>
                  <a:pt x="184612" y="36801"/>
                  <a:pt x="110750" y="110230"/>
                </a:cubicBezTo>
                <a:cubicBezTo>
                  <a:pt x="36888" y="183746"/>
                  <a:pt x="0" y="285663"/>
                  <a:pt x="0" y="415983"/>
                </a:cubicBezTo>
                <a:cubicBezTo>
                  <a:pt x="0" y="455641"/>
                  <a:pt x="6841" y="496599"/>
                  <a:pt x="20522" y="538595"/>
                </a:cubicBezTo>
                <a:cubicBezTo>
                  <a:pt x="34203" y="580679"/>
                  <a:pt x="49703" y="616527"/>
                  <a:pt x="67195" y="646141"/>
                </a:cubicBezTo>
                <a:cubicBezTo>
                  <a:pt x="84599" y="675756"/>
                  <a:pt x="104429" y="704677"/>
                  <a:pt x="126509" y="732819"/>
                </a:cubicBezTo>
                <a:cubicBezTo>
                  <a:pt x="148590" y="760961"/>
                  <a:pt x="164696" y="780357"/>
                  <a:pt x="174914" y="791008"/>
                </a:cubicBezTo>
                <a:cubicBezTo>
                  <a:pt x="185045" y="801659"/>
                  <a:pt x="193011" y="809365"/>
                  <a:pt x="198813" y="814128"/>
                </a:cubicBezTo>
                <a:lnTo>
                  <a:pt x="743123" y="1349260"/>
                </a:lnTo>
                <a:cubicBezTo>
                  <a:pt x="753601" y="1359910"/>
                  <a:pt x="766416" y="1365279"/>
                  <a:pt x="781483" y="1365279"/>
                </a:cubicBezTo>
                <a:cubicBezTo>
                  <a:pt x="796636" y="1365279"/>
                  <a:pt x="809365" y="1359910"/>
                  <a:pt x="819929" y="1349260"/>
                </a:cubicBezTo>
                <a:lnTo>
                  <a:pt x="1363374" y="815860"/>
                </a:lnTo>
                <a:cubicBezTo>
                  <a:pt x="1496551" y="680172"/>
                  <a:pt x="1563139" y="546822"/>
                  <a:pt x="1563139" y="415896"/>
                </a:cubicBezTo>
                <a:cubicBezTo>
                  <a:pt x="1563312" y="285663"/>
                  <a:pt x="1526338" y="183746"/>
                  <a:pt x="1452476" y="110230"/>
                </a:cubicBezTo>
              </a:path>
            </a:pathLst>
          </a:custGeom>
          <a:solidFill>
            <a:srgbClr val="F9C51A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B8548B01-2AEE-DC9B-5225-5847C9920616}"/>
              </a:ext>
            </a:extLst>
          </p:cNvPr>
          <p:cNvSpPr/>
          <p:nvPr userDrawn="1"/>
        </p:nvSpPr>
        <p:spPr>
          <a:xfrm flipH="1">
            <a:off x="1073866" y="4003200"/>
            <a:ext cx="5769285" cy="2025068"/>
          </a:xfrm>
          <a:custGeom>
            <a:avLst/>
            <a:gdLst>
              <a:gd name="connsiteX0" fmla="*/ 0 w 5012267"/>
              <a:gd name="connsiteY0" fmla="*/ 328795 h 1972733"/>
              <a:gd name="connsiteX1" fmla="*/ 328795 w 5012267"/>
              <a:gd name="connsiteY1" fmla="*/ 0 h 1972733"/>
              <a:gd name="connsiteX2" fmla="*/ 4683472 w 5012267"/>
              <a:gd name="connsiteY2" fmla="*/ 0 h 1972733"/>
              <a:gd name="connsiteX3" fmla="*/ 5012267 w 5012267"/>
              <a:gd name="connsiteY3" fmla="*/ 328795 h 1972733"/>
              <a:gd name="connsiteX4" fmla="*/ 5012267 w 5012267"/>
              <a:gd name="connsiteY4" fmla="*/ 1643938 h 1972733"/>
              <a:gd name="connsiteX5" fmla="*/ 4683472 w 5012267"/>
              <a:gd name="connsiteY5" fmla="*/ 1972733 h 1972733"/>
              <a:gd name="connsiteX6" fmla="*/ 328795 w 5012267"/>
              <a:gd name="connsiteY6" fmla="*/ 1972733 h 1972733"/>
              <a:gd name="connsiteX7" fmla="*/ 0 w 5012267"/>
              <a:gd name="connsiteY7" fmla="*/ 1643938 h 1972733"/>
              <a:gd name="connsiteX8" fmla="*/ 0 w 5012267"/>
              <a:gd name="connsiteY8" fmla="*/ 328795 h 1972733"/>
              <a:gd name="connsiteX0" fmla="*/ 5012267 w 5103707"/>
              <a:gd name="connsiteY0" fmla="*/ 328795 h 1972733"/>
              <a:gd name="connsiteX1" fmla="*/ 5012267 w 5103707"/>
              <a:gd name="connsiteY1" fmla="*/ 1643938 h 1972733"/>
              <a:gd name="connsiteX2" fmla="*/ 4683472 w 5103707"/>
              <a:gd name="connsiteY2" fmla="*/ 1972733 h 1972733"/>
              <a:gd name="connsiteX3" fmla="*/ 328795 w 5103707"/>
              <a:gd name="connsiteY3" fmla="*/ 1972733 h 1972733"/>
              <a:gd name="connsiteX4" fmla="*/ 0 w 5103707"/>
              <a:gd name="connsiteY4" fmla="*/ 1643938 h 1972733"/>
              <a:gd name="connsiteX5" fmla="*/ 0 w 5103707"/>
              <a:gd name="connsiteY5" fmla="*/ 328795 h 1972733"/>
              <a:gd name="connsiteX6" fmla="*/ 328795 w 5103707"/>
              <a:gd name="connsiteY6" fmla="*/ 0 h 1972733"/>
              <a:gd name="connsiteX7" fmla="*/ 4683472 w 5103707"/>
              <a:gd name="connsiteY7" fmla="*/ 0 h 1972733"/>
              <a:gd name="connsiteX8" fmla="*/ 5103707 w 5103707"/>
              <a:gd name="connsiteY8" fmla="*/ 420235 h 1972733"/>
              <a:gd name="connsiteX0" fmla="*/ 5012267 w 5012267"/>
              <a:gd name="connsiteY0" fmla="*/ 328795 h 1972733"/>
              <a:gd name="connsiteX1" fmla="*/ 5012267 w 5012267"/>
              <a:gd name="connsiteY1" fmla="*/ 1643938 h 1972733"/>
              <a:gd name="connsiteX2" fmla="*/ 4683472 w 5012267"/>
              <a:gd name="connsiteY2" fmla="*/ 1972733 h 1972733"/>
              <a:gd name="connsiteX3" fmla="*/ 328795 w 5012267"/>
              <a:gd name="connsiteY3" fmla="*/ 1972733 h 1972733"/>
              <a:gd name="connsiteX4" fmla="*/ 0 w 5012267"/>
              <a:gd name="connsiteY4" fmla="*/ 1643938 h 1972733"/>
              <a:gd name="connsiteX5" fmla="*/ 0 w 5012267"/>
              <a:gd name="connsiteY5" fmla="*/ 328795 h 1972733"/>
              <a:gd name="connsiteX6" fmla="*/ 328795 w 5012267"/>
              <a:gd name="connsiteY6" fmla="*/ 0 h 1972733"/>
              <a:gd name="connsiteX7" fmla="*/ 4683472 w 5012267"/>
              <a:gd name="connsiteY7" fmla="*/ 0 h 1972733"/>
              <a:gd name="connsiteX0" fmla="*/ 5012267 w 5012267"/>
              <a:gd name="connsiteY0" fmla="*/ 328795 h 1972733"/>
              <a:gd name="connsiteX1" fmla="*/ 5012267 w 5012267"/>
              <a:gd name="connsiteY1" fmla="*/ 1643938 h 1972733"/>
              <a:gd name="connsiteX2" fmla="*/ 4683472 w 5012267"/>
              <a:gd name="connsiteY2" fmla="*/ 1972733 h 1972733"/>
              <a:gd name="connsiteX3" fmla="*/ 328795 w 5012267"/>
              <a:gd name="connsiteY3" fmla="*/ 1972733 h 1972733"/>
              <a:gd name="connsiteX4" fmla="*/ 0 w 5012267"/>
              <a:gd name="connsiteY4" fmla="*/ 1643938 h 1972733"/>
              <a:gd name="connsiteX5" fmla="*/ 0 w 5012267"/>
              <a:gd name="connsiteY5" fmla="*/ 328795 h 1972733"/>
              <a:gd name="connsiteX6" fmla="*/ 328795 w 5012267"/>
              <a:gd name="connsiteY6" fmla="*/ 0 h 1972733"/>
              <a:gd name="connsiteX0" fmla="*/ 5012267 w 5012267"/>
              <a:gd name="connsiteY0" fmla="*/ 0 h 1643938"/>
              <a:gd name="connsiteX1" fmla="*/ 5012267 w 5012267"/>
              <a:gd name="connsiteY1" fmla="*/ 1315143 h 1643938"/>
              <a:gd name="connsiteX2" fmla="*/ 4683472 w 5012267"/>
              <a:gd name="connsiteY2" fmla="*/ 1643938 h 1643938"/>
              <a:gd name="connsiteX3" fmla="*/ 328795 w 5012267"/>
              <a:gd name="connsiteY3" fmla="*/ 1643938 h 1643938"/>
              <a:gd name="connsiteX4" fmla="*/ 0 w 5012267"/>
              <a:gd name="connsiteY4" fmla="*/ 1315143 h 1643938"/>
              <a:gd name="connsiteX5" fmla="*/ 0 w 5012267"/>
              <a:gd name="connsiteY5" fmla="*/ 0 h 1643938"/>
              <a:gd name="connsiteX0" fmla="*/ 5012267 w 5012267"/>
              <a:gd name="connsiteY0" fmla="*/ 0 h 1643938"/>
              <a:gd name="connsiteX1" fmla="*/ 5012267 w 5012267"/>
              <a:gd name="connsiteY1" fmla="*/ 1315143 h 1643938"/>
              <a:gd name="connsiteX2" fmla="*/ 4683472 w 5012267"/>
              <a:gd name="connsiteY2" fmla="*/ 1643938 h 1643938"/>
              <a:gd name="connsiteX3" fmla="*/ 328795 w 5012267"/>
              <a:gd name="connsiteY3" fmla="*/ 1643938 h 1643938"/>
              <a:gd name="connsiteX4" fmla="*/ 0 w 5012267"/>
              <a:gd name="connsiteY4" fmla="*/ 1315143 h 1643938"/>
              <a:gd name="connsiteX0" fmla="*/ 4683472 w 4683472"/>
              <a:gd name="connsiteY0" fmla="*/ 0 h 1643938"/>
              <a:gd name="connsiteX1" fmla="*/ 4683472 w 4683472"/>
              <a:gd name="connsiteY1" fmla="*/ 1315143 h 1643938"/>
              <a:gd name="connsiteX2" fmla="*/ 4354677 w 4683472"/>
              <a:gd name="connsiteY2" fmla="*/ 1643938 h 1643938"/>
              <a:gd name="connsiteX3" fmla="*/ 0 w 4683472"/>
              <a:gd name="connsiteY3" fmla="*/ 1643938 h 164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3472" h="1643938">
                <a:moveTo>
                  <a:pt x="4683472" y="0"/>
                </a:moveTo>
                <a:lnTo>
                  <a:pt x="4683472" y="1315143"/>
                </a:lnTo>
                <a:cubicBezTo>
                  <a:pt x="4683472" y="1496731"/>
                  <a:pt x="4536265" y="1643938"/>
                  <a:pt x="4354677" y="1643938"/>
                </a:cubicBezTo>
                <a:lnTo>
                  <a:pt x="0" y="1643938"/>
                </a:lnTo>
              </a:path>
            </a:pathLst>
          </a:custGeom>
          <a:noFill/>
          <a:ln w="50800">
            <a:solidFill>
              <a:srgbClr val="F68A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8A33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077DE5-351A-7A52-8149-24BC1FF5A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750" y="2921122"/>
            <a:ext cx="5349766" cy="265664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>
                <a:solidFill>
                  <a:srgbClr val="0096D6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4">
            <a:extLst>
              <a:ext uri="{FF2B5EF4-FFF2-40B4-BE49-F238E27FC236}">
                <a16:creationId xmlns:a16="http://schemas.microsoft.com/office/drawing/2014/main" id="{E424B145-FEA7-4C42-2234-23BBB4FAD8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0"/>
          </a:blip>
          <a:srcRect l="38" r="38"/>
          <a:stretch/>
        </p:blipFill>
        <p:spPr>
          <a:xfrm>
            <a:off x="-2" y="1042986"/>
            <a:ext cx="12192001" cy="5815014"/>
          </a:xfrm>
          <a:prstGeom prst="rect">
            <a:avLst/>
          </a:prstGeom>
          <a:solidFill>
            <a:srgbClr val="FFE512"/>
          </a:solidFill>
        </p:spPr>
      </p:pic>
      <p:sp>
        <p:nvSpPr>
          <p:cNvPr id="20" name="Graphic 18">
            <a:extLst>
              <a:ext uri="{FF2B5EF4-FFF2-40B4-BE49-F238E27FC236}">
                <a16:creationId xmlns:a16="http://schemas.microsoft.com/office/drawing/2014/main" id="{30A94B11-F27F-4AC1-92E7-EBDB40DAA316}"/>
              </a:ext>
            </a:extLst>
          </p:cNvPr>
          <p:cNvSpPr/>
          <p:nvPr/>
        </p:nvSpPr>
        <p:spPr>
          <a:xfrm>
            <a:off x="3001628" y="1230372"/>
            <a:ext cx="6188745" cy="5405378"/>
          </a:xfrm>
          <a:custGeom>
            <a:avLst/>
            <a:gdLst>
              <a:gd name="connsiteX0" fmla="*/ 1452476 w 1563139"/>
              <a:gd name="connsiteY0" fmla="*/ 110230 h 1365278"/>
              <a:gd name="connsiteX1" fmla="*/ 1146291 w 1563139"/>
              <a:gd name="connsiteY1" fmla="*/ 0 h 1365278"/>
              <a:gd name="connsiteX2" fmla="*/ 1035887 w 1563139"/>
              <a:gd name="connsiteY2" fmla="*/ 19137 h 1365278"/>
              <a:gd name="connsiteX3" fmla="*/ 931199 w 1563139"/>
              <a:gd name="connsiteY3" fmla="*/ 70658 h 1365278"/>
              <a:gd name="connsiteX4" fmla="*/ 847898 w 1563139"/>
              <a:gd name="connsiteY4" fmla="*/ 131532 h 1365278"/>
              <a:gd name="connsiteX5" fmla="*/ 781570 w 1563139"/>
              <a:gd name="connsiteY5" fmla="*/ 191972 h 1365278"/>
              <a:gd name="connsiteX6" fmla="*/ 715328 w 1563139"/>
              <a:gd name="connsiteY6" fmla="*/ 131532 h 1365278"/>
              <a:gd name="connsiteX7" fmla="*/ 632027 w 1563139"/>
              <a:gd name="connsiteY7" fmla="*/ 70658 h 1365278"/>
              <a:gd name="connsiteX8" fmla="*/ 527252 w 1563139"/>
              <a:gd name="connsiteY8" fmla="*/ 19137 h 1365278"/>
              <a:gd name="connsiteX9" fmla="*/ 416935 w 1563139"/>
              <a:gd name="connsiteY9" fmla="*/ 0 h 1365278"/>
              <a:gd name="connsiteX10" fmla="*/ 110750 w 1563139"/>
              <a:gd name="connsiteY10" fmla="*/ 110230 h 1365278"/>
              <a:gd name="connsiteX11" fmla="*/ 0 w 1563139"/>
              <a:gd name="connsiteY11" fmla="*/ 415983 h 1365278"/>
              <a:gd name="connsiteX12" fmla="*/ 20522 w 1563139"/>
              <a:gd name="connsiteY12" fmla="*/ 538595 h 1365278"/>
              <a:gd name="connsiteX13" fmla="*/ 67195 w 1563139"/>
              <a:gd name="connsiteY13" fmla="*/ 646141 h 1365278"/>
              <a:gd name="connsiteX14" fmla="*/ 126509 w 1563139"/>
              <a:gd name="connsiteY14" fmla="*/ 732819 h 1365278"/>
              <a:gd name="connsiteX15" fmla="*/ 174914 w 1563139"/>
              <a:gd name="connsiteY15" fmla="*/ 791008 h 1365278"/>
              <a:gd name="connsiteX16" fmla="*/ 198813 w 1563139"/>
              <a:gd name="connsiteY16" fmla="*/ 814128 h 1365278"/>
              <a:gd name="connsiteX17" fmla="*/ 743123 w 1563139"/>
              <a:gd name="connsiteY17" fmla="*/ 1349260 h 1365278"/>
              <a:gd name="connsiteX18" fmla="*/ 781483 w 1563139"/>
              <a:gd name="connsiteY18" fmla="*/ 1365279 h 1365278"/>
              <a:gd name="connsiteX19" fmla="*/ 819929 w 1563139"/>
              <a:gd name="connsiteY19" fmla="*/ 1349260 h 1365278"/>
              <a:gd name="connsiteX20" fmla="*/ 1363374 w 1563139"/>
              <a:gd name="connsiteY20" fmla="*/ 815860 h 1365278"/>
              <a:gd name="connsiteX21" fmla="*/ 1563139 w 1563139"/>
              <a:gd name="connsiteY21" fmla="*/ 415896 h 1365278"/>
              <a:gd name="connsiteX22" fmla="*/ 1452476 w 1563139"/>
              <a:gd name="connsiteY22" fmla="*/ 110230 h 13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63139" h="1365278">
                <a:moveTo>
                  <a:pt x="1452476" y="110230"/>
                </a:moveTo>
                <a:cubicBezTo>
                  <a:pt x="1378614" y="36801"/>
                  <a:pt x="1276610" y="0"/>
                  <a:pt x="1146291" y="0"/>
                </a:cubicBezTo>
                <a:cubicBezTo>
                  <a:pt x="1110182" y="0"/>
                  <a:pt x="1073381" y="6408"/>
                  <a:pt x="1035887" y="19137"/>
                </a:cubicBezTo>
                <a:cubicBezTo>
                  <a:pt x="998393" y="31865"/>
                  <a:pt x="963497" y="49097"/>
                  <a:pt x="931199" y="70658"/>
                </a:cubicBezTo>
                <a:cubicBezTo>
                  <a:pt x="898900" y="92306"/>
                  <a:pt x="871191" y="112655"/>
                  <a:pt x="847898" y="131532"/>
                </a:cubicBezTo>
                <a:cubicBezTo>
                  <a:pt x="824605" y="150495"/>
                  <a:pt x="802525" y="170671"/>
                  <a:pt x="781570" y="191972"/>
                </a:cubicBezTo>
                <a:cubicBezTo>
                  <a:pt x="760615" y="170671"/>
                  <a:pt x="738534" y="150495"/>
                  <a:pt x="715328" y="131532"/>
                </a:cubicBezTo>
                <a:cubicBezTo>
                  <a:pt x="692035" y="112655"/>
                  <a:pt x="664326" y="92306"/>
                  <a:pt x="632027" y="70658"/>
                </a:cubicBezTo>
                <a:cubicBezTo>
                  <a:pt x="599729" y="49010"/>
                  <a:pt x="564833" y="31865"/>
                  <a:pt x="527252" y="19137"/>
                </a:cubicBezTo>
                <a:cubicBezTo>
                  <a:pt x="489758" y="6408"/>
                  <a:pt x="452957" y="0"/>
                  <a:pt x="416935" y="0"/>
                </a:cubicBezTo>
                <a:cubicBezTo>
                  <a:pt x="286703" y="0"/>
                  <a:pt x="184612" y="36801"/>
                  <a:pt x="110750" y="110230"/>
                </a:cubicBezTo>
                <a:cubicBezTo>
                  <a:pt x="36888" y="183746"/>
                  <a:pt x="0" y="285663"/>
                  <a:pt x="0" y="415983"/>
                </a:cubicBezTo>
                <a:cubicBezTo>
                  <a:pt x="0" y="455641"/>
                  <a:pt x="6841" y="496599"/>
                  <a:pt x="20522" y="538595"/>
                </a:cubicBezTo>
                <a:cubicBezTo>
                  <a:pt x="34203" y="580679"/>
                  <a:pt x="49703" y="616527"/>
                  <a:pt x="67195" y="646141"/>
                </a:cubicBezTo>
                <a:cubicBezTo>
                  <a:pt x="84599" y="675756"/>
                  <a:pt x="104429" y="704677"/>
                  <a:pt x="126509" y="732819"/>
                </a:cubicBezTo>
                <a:cubicBezTo>
                  <a:pt x="148590" y="760961"/>
                  <a:pt x="164696" y="780357"/>
                  <a:pt x="174914" y="791008"/>
                </a:cubicBezTo>
                <a:cubicBezTo>
                  <a:pt x="185045" y="801659"/>
                  <a:pt x="193011" y="809365"/>
                  <a:pt x="198813" y="814128"/>
                </a:cubicBezTo>
                <a:lnTo>
                  <a:pt x="743123" y="1349260"/>
                </a:lnTo>
                <a:cubicBezTo>
                  <a:pt x="753601" y="1359910"/>
                  <a:pt x="766416" y="1365279"/>
                  <a:pt x="781483" y="1365279"/>
                </a:cubicBezTo>
                <a:cubicBezTo>
                  <a:pt x="796636" y="1365279"/>
                  <a:pt x="809365" y="1359910"/>
                  <a:pt x="819929" y="1349260"/>
                </a:cubicBezTo>
                <a:lnTo>
                  <a:pt x="1363374" y="815860"/>
                </a:lnTo>
                <a:cubicBezTo>
                  <a:pt x="1496551" y="680172"/>
                  <a:pt x="1563139" y="546822"/>
                  <a:pt x="1563139" y="415896"/>
                </a:cubicBezTo>
                <a:cubicBezTo>
                  <a:pt x="1563312" y="285663"/>
                  <a:pt x="1526338" y="183746"/>
                  <a:pt x="1452476" y="110230"/>
                </a:cubicBezTo>
              </a:path>
            </a:pathLst>
          </a:custGeom>
          <a:solidFill>
            <a:srgbClr val="F9C51A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1036800"/>
            <a:ext cx="12192000" cy="5821200"/>
          </a:xfrm>
          <a:prstGeom prst="rect">
            <a:avLst/>
          </a:prstGeom>
          <a:solidFill>
            <a:srgbClr val="0096D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8D8E8D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Rounded Rectangle 14">
            <a:extLst>
              <a:ext uri="{FF2B5EF4-FFF2-40B4-BE49-F238E27FC236}">
                <a16:creationId xmlns:a16="http://schemas.microsoft.com/office/drawing/2014/main" id="{00C84CDA-C49D-3941-67E7-83F87CB3BBBC}"/>
              </a:ext>
            </a:extLst>
          </p:cNvPr>
          <p:cNvSpPr/>
          <p:nvPr userDrawn="1"/>
        </p:nvSpPr>
        <p:spPr>
          <a:xfrm flipH="1">
            <a:off x="1073866" y="3810760"/>
            <a:ext cx="6317534" cy="2217508"/>
          </a:xfrm>
          <a:custGeom>
            <a:avLst/>
            <a:gdLst>
              <a:gd name="connsiteX0" fmla="*/ 0 w 5012267"/>
              <a:gd name="connsiteY0" fmla="*/ 328795 h 1972733"/>
              <a:gd name="connsiteX1" fmla="*/ 328795 w 5012267"/>
              <a:gd name="connsiteY1" fmla="*/ 0 h 1972733"/>
              <a:gd name="connsiteX2" fmla="*/ 4683472 w 5012267"/>
              <a:gd name="connsiteY2" fmla="*/ 0 h 1972733"/>
              <a:gd name="connsiteX3" fmla="*/ 5012267 w 5012267"/>
              <a:gd name="connsiteY3" fmla="*/ 328795 h 1972733"/>
              <a:gd name="connsiteX4" fmla="*/ 5012267 w 5012267"/>
              <a:gd name="connsiteY4" fmla="*/ 1643938 h 1972733"/>
              <a:gd name="connsiteX5" fmla="*/ 4683472 w 5012267"/>
              <a:gd name="connsiteY5" fmla="*/ 1972733 h 1972733"/>
              <a:gd name="connsiteX6" fmla="*/ 328795 w 5012267"/>
              <a:gd name="connsiteY6" fmla="*/ 1972733 h 1972733"/>
              <a:gd name="connsiteX7" fmla="*/ 0 w 5012267"/>
              <a:gd name="connsiteY7" fmla="*/ 1643938 h 1972733"/>
              <a:gd name="connsiteX8" fmla="*/ 0 w 5012267"/>
              <a:gd name="connsiteY8" fmla="*/ 328795 h 1972733"/>
              <a:gd name="connsiteX0" fmla="*/ 5012267 w 5103707"/>
              <a:gd name="connsiteY0" fmla="*/ 328795 h 1972733"/>
              <a:gd name="connsiteX1" fmla="*/ 5012267 w 5103707"/>
              <a:gd name="connsiteY1" fmla="*/ 1643938 h 1972733"/>
              <a:gd name="connsiteX2" fmla="*/ 4683472 w 5103707"/>
              <a:gd name="connsiteY2" fmla="*/ 1972733 h 1972733"/>
              <a:gd name="connsiteX3" fmla="*/ 328795 w 5103707"/>
              <a:gd name="connsiteY3" fmla="*/ 1972733 h 1972733"/>
              <a:gd name="connsiteX4" fmla="*/ 0 w 5103707"/>
              <a:gd name="connsiteY4" fmla="*/ 1643938 h 1972733"/>
              <a:gd name="connsiteX5" fmla="*/ 0 w 5103707"/>
              <a:gd name="connsiteY5" fmla="*/ 328795 h 1972733"/>
              <a:gd name="connsiteX6" fmla="*/ 328795 w 5103707"/>
              <a:gd name="connsiteY6" fmla="*/ 0 h 1972733"/>
              <a:gd name="connsiteX7" fmla="*/ 4683472 w 5103707"/>
              <a:gd name="connsiteY7" fmla="*/ 0 h 1972733"/>
              <a:gd name="connsiteX8" fmla="*/ 5103707 w 5103707"/>
              <a:gd name="connsiteY8" fmla="*/ 420235 h 1972733"/>
              <a:gd name="connsiteX0" fmla="*/ 5012267 w 5012267"/>
              <a:gd name="connsiteY0" fmla="*/ 328795 h 1972733"/>
              <a:gd name="connsiteX1" fmla="*/ 5012267 w 5012267"/>
              <a:gd name="connsiteY1" fmla="*/ 1643938 h 1972733"/>
              <a:gd name="connsiteX2" fmla="*/ 4683472 w 5012267"/>
              <a:gd name="connsiteY2" fmla="*/ 1972733 h 1972733"/>
              <a:gd name="connsiteX3" fmla="*/ 328795 w 5012267"/>
              <a:gd name="connsiteY3" fmla="*/ 1972733 h 1972733"/>
              <a:gd name="connsiteX4" fmla="*/ 0 w 5012267"/>
              <a:gd name="connsiteY4" fmla="*/ 1643938 h 1972733"/>
              <a:gd name="connsiteX5" fmla="*/ 0 w 5012267"/>
              <a:gd name="connsiteY5" fmla="*/ 328795 h 1972733"/>
              <a:gd name="connsiteX6" fmla="*/ 328795 w 5012267"/>
              <a:gd name="connsiteY6" fmla="*/ 0 h 1972733"/>
              <a:gd name="connsiteX7" fmla="*/ 4683472 w 5012267"/>
              <a:gd name="connsiteY7" fmla="*/ 0 h 1972733"/>
              <a:gd name="connsiteX0" fmla="*/ 5012267 w 5012267"/>
              <a:gd name="connsiteY0" fmla="*/ 328795 h 1972733"/>
              <a:gd name="connsiteX1" fmla="*/ 5012267 w 5012267"/>
              <a:gd name="connsiteY1" fmla="*/ 1643938 h 1972733"/>
              <a:gd name="connsiteX2" fmla="*/ 4683472 w 5012267"/>
              <a:gd name="connsiteY2" fmla="*/ 1972733 h 1972733"/>
              <a:gd name="connsiteX3" fmla="*/ 328795 w 5012267"/>
              <a:gd name="connsiteY3" fmla="*/ 1972733 h 1972733"/>
              <a:gd name="connsiteX4" fmla="*/ 0 w 5012267"/>
              <a:gd name="connsiteY4" fmla="*/ 1643938 h 1972733"/>
              <a:gd name="connsiteX5" fmla="*/ 0 w 5012267"/>
              <a:gd name="connsiteY5" fmla="*/ 328795 h 1972733"/>
              <a:gd name="connsiteX6" fmla="*/ 328795 w 5012267"/>
              <a:gd name="connsiteY6" fmla="*/ 0 h 1972733"/>
              <a:gd name="connsiteX0" fmla="*/ 5012267 w 5012267"/>
              <a:gd name="connsiteY0" fmla="*/ 0 h 1643938"/>
              <a:gd name="connsiteX1" fmla="*/ 5012267 w 5012267"/>
              <a:gd name="connsiteY1" fmla="*/ 1315143 h 1643938"/>
              <a:gd name="connsiteX2" fmla="*/ 4683472 w 5012267"/>
              <a:gd name="connsiteY2" fmla="*/ 1643938 h 1643938"/>
              <a:gd name="connsiteX3" fmla="*/ 328795 w 5012267"/>
              <a:gd name="connsiteY3" fmla="*/ 1643938 h 1643938"/>
              <a:gd name="connsiteX4" fmla="*/ 0 w 5012267"/>
              <a:gd name="connsiteY4" fmla="*/ 1315143 h 1643938"/>
              <a:gd name="connsiteX5" fmla="*/ 0 w 5012267"/>
              <a:gd name="connsiteY5" fmla="*/ 0 h 1643938"/>
              <a:gd name="connsiteX0" fmla="*/ 5012267 w 5012267"/>
              <a:gd name="connsiteY0" fmla="*/ 0 h 1643938"/>
              <a:gd name="connsiteX1" fmla="*/ 5012267 w 5012267"/>
              <a:gd name="connsiteY1" fmla="*/ 1315143 h 1643938"/>
              <a:gd name="connsiteX2" fmla="*/ 4683472 w 5012267"/>
              <a:gd name="connsiteY2" fmla="*/ 1643938 h 1643938"/>
              <a:gd name="connsiteX3" fmla="*/ 328795 w 5012267"/>
              <a:gd name="connsiteY3" fmla="*/ 1643938 h 1643938"/>
              <a:gd name="connsiteX4" fmla="*/ 0 w 5012267"/>
              <a:gd name="connsiteY4" fmla="*/ 1315143 h 1643938"/>
              <a:gd name="connsiteX0" fmla="*/ 4683472 w 4683472"/>
              <a:gd name="connsiteY0" fmla="*/ 0 h 1643938"/>
              <a:gd name="connsiteX1" fmla="*/ 4683472 w 4683472"/>
              <a:gd name="connsiteY1" fmla="*/ 1315143 h 1643938"/>
              <a:gd name="connsiteX2" fmla="*/ 4354677 w 4683472"/>
              <a:gd name="connsiteY2" fmla="*/ 1643938 h 1643938"/>
              <a:gd name="connsiteX3" fmla="*/ 0 w 4683472"/>
              <a:gd name="connsiteY3" fmla="*/ 1643938 h 164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3472" h="1643938">
                <a:moveTo>
                  <a:pt x="4683472" y="0"/>
                </a:moveTo>
                <a:lnTo>
                  <a:pt x="4683472" y="1315143"/>
                </a:lnTo>
                <a:cubicBezTo>
                  <a:pt x="4683472" y="1496731"/>
                  <a:pt x="4536265" y="1643938"/>
                  <a:pt x="4354677" y="1643938"/>
                </a:cubicBezTo>
                <a:lnTo>
                  <a:pt x="0" y="1643938"/>
                </a:lnTo>
              </a:path>
            </a:pathLst>
          </a:custGeom>
          <a:noFill/>
          <a:ln w="50800">
            <a:solidFill>
              <a:srgbClr val="F68A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8A33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E6BB1A9-42E0-2810-CE05-8BCDE77FA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750" y="2921122"/>
            <a:ext cx="5349766" cy="265664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791" y="1315663"/>
            <a:ext cx="10674608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 i="0">
                <a:solidFill>
                  <a:srgbClr val="16145F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58664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CC2CEB8-A499-FF38-1405-F40FE9F6E9CE}"/>
              </a:ext>
            </a:extLst>
          </p:cNvPr>
          <p:cNvGrpSpPr/>
          <p:nvPr userDrawn="1"/>
        </p:nvGrpSpPr>
        <p:grpSpPr>
          <a:xfrm>
            <a:off x="-2" y="0"/>
            <a:ext cx="12192001" cy="1042986"/>
            <a:chOff x="-2" y="0"/>
            <a:chExt cx="12192001" cy="1042986"/>
          </a:xfrm>
        </p:grpSpPr>
        <p:pic>
          <p:nvPicPr>
            <p:cNvPr id="4" name="Picture Placeholder 4">
              <a:extLst>
                <a:ext uri="{FF2B5EF4-FFF2-40B4-BE49-F238E27FC236}">
                  <a16:creationId xmlns:a16="http://schemas.microsoft.com/office/drawing/2014/main" id="{7239602E-F607-06F6-B9B2-B0F0F60433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 amt="0"/>
            </a:blip>
            <a:srcRect l="38" r="38"/>
            <a:stretch/>
          </p:blipFill>
          <p:spPr>
            <a:xfrm flipV="1">
              <a:off x="-2" y="0"/>
              <a:ext cx="12192001" cy="1042986"/>
            </a:xfrm>
            <a:prstGeom prst="rect">
              <a:avLst/>
            </a:prstGeom>
            <a:solidFill>
              <a:srgbClr val="F68A33"/>
            </a:solidFill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9A1212E-1EF9-17A1-362A-A540752BC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/>
            <a:stretch/>
          </p:blipFill>
          <p:spPr>
            <a:xfrm>
              <a:off x="86969" y="75579"/>
              <a:ext cx="1809740" cy="904870"/>
            </a:xfrm>
            <a:prstGeom prst="rect">
              <a:avLst/>
            </a:prstGeom>
          </p:spPr>
        </p:pic>
      </p:grpSp>
      <p:sp>
        <p:nvSpPr>
          <p:cNvPr id="9" name="Triangle 8">
            <a:extLst>
              <a:ext uri="{FF2B5EF4-FFF2-40B4-BE49-F238E27FC236}">
                <a16:creationId xmlns:a16="http://schemas.microsoft.com/office/drawing/2014/main" id="{0185CE2C-D4FC-285F-B28F-E9883D4A36ED}"/>
              </a:ext>
            </a:extLst>
          </p:cNvPr>
          <p:cNvSpPr/>
          <p:nvPr userDrawn="1"/>
        </p:nvSpPr>
        <p:spPr>
          <a:xfrm rot="5400000">
            <a:off x="690111" y="1786386"/>
            <a:ext cx="233804" cy="201555"/>
          </a:xfrm>
          <a:prstGeom prst="triangle">
            <a:avLst/>
          </a:prstGeom>
          <a:solidFill>
            <a:srgbClr val="1614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>
            <a:extLst>
              <a:ext uri="{FF2B5EF4-FFF2-40B4-BE49-F238E27FC236}">
                <a16:creationId xmlns:a16="http://schemas.microsoft.com/office/drawing/2014/main" id="{D8C7F4F8-2A8C-962A-B871-2C75F0030241}"/>
              </a:ext>
            </a:extLst>
          </p:cNvPr>
          <p:cNvSpPr/>
          <p:nvPr userDrawn="1"/>
        </p:nvSpPr>
        <p:spPr>
          <a:xfrm flipH="1">
            <a:off x="1073866" y="3810760"/>
            <a:ext cx="6317534" cy="2217508"/>
          </a:xfrm>
          <a:custGeom>
            <a:avLst/>
            <a:gdLst>
              <a:gd name="connsiteX0" fmla="*/ 0 w 5012267"/>
              <a:gd name="connsiteY0" fmla="*/ 328795 h 1972733"/>
              <a:gd name="connsiteX1" fmla="*/ 328795 w 5012267"/>
              <a:gd name="connsiteY1" fmla="*/ 0 h 1972733"/>
              <a:gd name="connsiteX2" fmla="*/ 4683472 w 5012267"/>
              <a:gd name="connsiteY2" fmla="*/ 0 h 1972733"/>
              <a:gd name="connsiteX3" fmla="*/ 5012267 w 5012267"/>
              <a:gd name="connsiteY3" fmla="*/ 328795 h 1972733"/>
              <a:gd name="connsiteX4" fmla="*/ 5012267 w 5012267"/>
              <a:gd name="connsiteY4" fmla="*/ 1643938 h 1972733"/>
              <a:gd name="connsiteX5" fmla="*/ 4683472 w 5012267"/>
              <a:gd name="connsiteY5" fmla="*/ 1972733 h 1972733"/>
              <a:gd name="connsiteX6" fmla="*/ 328795 w 5012267"/>
              <a:gd name="connsiteY6" fmla="*/ 1972733 h 1972733"/>
              <a:gd name="connsiteX7" fmla="*/ 0 w 5012267"/>
              <a:gd name="connsiteY7" fmla="*/ 1643938 h 1972733"/>
              <a:gd name="connsiteX8" fmla="*/ 0 w 5012267"/>
              <a:gd name="connsiteY8" fmla="*/ 328795 h 1972733"/>
              <a:gd name="connsiteX0" fmla="*/ 5012267 w 5103707"/>
              <a:gd name="connsiteY0" fmla="*/ 328795 h 1972733"/>
              <a:gd name="connsiteX1" fmla="*/ 5012267 w 5103707"/>
              <a:gd name="connsiteY1" fmla="*/ 1643938 h 1972733"/>
              <a:gd name="connsiteX2" fmla="*/ 4683472 w 5103707"/>
              <a:gd name="connsiteY2" fmla="*/ 1972733 h 1972733"/>
              <a:gd name="connsiteX3" fmla="*/ 328795 w 5103707"/>
              <a:gd name="connsiteY3" fmla="*/ 1972733 h 1972733"/>
              <a:gd name="connsiteX4" fmla="*/ 0 w 5103707"/>
              <a:gd name="connsiteY4" fmla="*/ 1643938 h 1972733"/>
              <a:gd name="connsiteX5" fmla="*/ 0 w 5103707"/>
              <a:gd name="connsiteY5" fmla="*/ 328795 h 1972733"/>
              <a:gd name="connsiteX6" fmla="*/ 328795 w 5103707"/>
              <a:gd name="connsiteY6" fmla="*/ 0 h 1972733"/>
              <a:gd name="connsiteX7" fmla="*/ 4683472 w 5103707"/>
              <a:gd name="connsiteY7" fmla="*/ 0 h 1972733"/>
              <a:gd name="connsiteX8" fmla="*/ 5103707 w 5103707"/>
              <a:gd name="connsiteY8" fmla="*/ 420235 h 1972733"/>
              <a:gd name="connsiteX0" fmla="*/ 5012267 w 5012267"/>
              <a:gd name="connsiteY0" fmla="*/ 328795 h 1972733"/>
              <a:gd name="connsiteX1" fmla="*/ 5012267 w 5012267"/>
              <a:gd name="connsiteY1" fmla="*/ 1643938 h 1972733"/>
              <a:gd name="connsiteX2" fmla="*/ 4683472 w 5012267"/>
              <a:gd name="connsiteY2" fmla="*/ 1972733 h 1972733"/>
              <a:gd name="connsiteX3" fmla="*/ 328795 w 5012267"/>
              <a:gd name="connsiteY3" fmla="*/ 1972733 h 1972733"/>
              <a:gd name="connsiteX4" fmla="*/ 0 w 5012267"/>
              <a:gd name="connsiteY4" fmla="*/ 1643938 h 1972733"/>
              <a:gd name="connsiteX5" fmla="*/ 0 w 5012267"/>
              <a:gd name="connsiteY5" fmla="*/ 328795 h 1972733"/>
              <a:gd name="connsiteX6" fmla="*/ 328795 w 5012267"/>
              <a:gd name="connsiteY6" fmla="*/ 0 h 1972733"/>
              <a:gd name="connsiteX7" fmla="*/ 4683472 w 5012267"/>
              <a:gd name="connsiteY7" fmla="*/ 0 h 1972733"/>
              <a:gd name="connsiteX0" fmla="*/ 5012267 w 5012267"/>
              <a:gd name="connsiteY0" fmla="*/ 328795 h 1972733"/>
              <a:gd name="connsiteX1" fmla="*/ 5012267 w 5012267"/>
              <a:gd name="connsiteY1" fmla="*/ 1643938 h 1972733"/>
              <a:gd name="connsiteX2" fmla="*/ 4683472 w 5012267"/>
              <a:gd name="connsiteY2" fmla="*/ 1972733 h 1972733"/>
              <a:gd name="connsiteX3" fmla="*/ 328795 w 5012267"/>
              <a:gd name="connsiteY3" fmla="*/ 1972733 h 1972733"/>
              <a:gd name="connsiteX4" fmla="*/ 0 w 5012267"/>
              <a:gd name="connsiteY4" fmla="*/ 1643938 h 1972733"/>
              <a:gd name="connsiteX5" fmla="*/ 0 w 5012267"/>
              <a:gd name="connsiteY5" fmla="*/ 328795 h 1972733"/>
              <a:gd name="connsiteX6" fmla="*/ 328795 w 5012267"/>
              <a:gd name="connsiteY6" fmla="*/ 0 h 1972733"/>
              <a:gd name="connsiteX0" fmla="*/ 5012267 w 5012267"/>
              <a:gd name="connsiteY0" fmla="*/ 0 h 1643938"/>
              <a:gd name="connsiteX1" fmla="*/ 5012267 w 5012267"/>
              <a:gd name="connsiteY1" fmla="*/ 1315143 h 1643938"/>
              <a:gd name="connsiteX2" fmla="*/ 4683472 w 5012267"/>
              <a:gd name="connsiteY2" fmla="*/ 1643938 h 1643938"/>
              <a:gd name="connsiteX3" fmla="*/ 328795 w 5012267"/>
              <a:gd name="connsiteY3" fmla="*/ 1643938 h 1643938"/>
              <a:gd name="connsiteX4" fmla="*/ 0 w 5012267"/>
              <a:gd name="connsiteY4" fmla="*/ 1315143 h 1643938"/>
              <a:gd name="connsiteX5" fmla="*/ 0 w 5012267"/>
              <a:gd name="connsiteY5" fmla="*/ 0 h 1643938"/>
              <a:gd name="connsiteX0" fmla="*/ 5012267 w 5012267"/>
              <a:gd name="connsiteY0" fmla="*/ 0 h 1643938"/>
              <a:gd name="connsiteX1" fmla="*/ 5012267 w 5012267"/>
              <a:gd name="connsiteY1" fmla="*/ 1315143 h 1643938"/>
              <a:gd name="connsiteX2" fmla="*/ 4683472 w 5012267"/>
              <a:gd name="connsiteY2" fmla="*/ 1643938 h 1643938"/>
              <a:gd name="connsiteX3" fmla="*/ 328795 w 5012267"/>
              <a:gd name="connsiteY3" fmla="*/ 1643938 h 1643938"/>
              <a:gd name="connsiteX4" fmla="*/ 0 w 5012267"/>
              <a:gd name="connsiteY4" fmla="*/ 1315143 h 1643938"/>
              <a:gd name="connsiteX0" fmla="*/ 4683472 w 4683472"/>
              <a:gd name="connsiteY0" fmla="*/ 0 h 1643938"/>
              <a:gd name="connsiteX1" fmla="*/ 4683472 w 4683472"/>
              <a:gd name="connsiteY1" fmla="*/ 1315143 h 1643938"/>
              <a:gd name="connsiteX2" fmla="*/ 4354677 w 4683472"/>
              <a:gd name="connsiteY2" fmla="*/ 1643938 h 1643938"/>
              <a:gd name="connsiteX3" fmla="*/ 0 w 4683472"/>
              <a:gd name="connsiteY3" fmla="*/ 1643938 h 164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3472" h="1643938">
                <a:moveTo>
                  <a:pt x="4683472" y="0"/>
                </a:moveTo>
                <a:lnTo>
                  <a:pt x="4683472" y="1315143"/>
                </a:lnTo>
                <a:cubicBezTo>
                  <a:pt x="4683472" y="1496731"/>
                  <a:pt x="4536265" y="1643938"/>
                  <a:pt x="4354677" y="1643938"/>
                </a:cubicBezTo>
                <a:lnTo>
                  <a:pt x="0" y="1643938"/>
                </a:lnTo>
              </a:path>
            </a:pathLst>
          </a:custGeom>
          <a:noFill/>
          <a:ln w="50800">
            <a:solidFill>
              <a:srgbClr val="F68A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8A33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0D4ED1-6DCA-8F45-189B-E3E8915D43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750" y="2921122"/>
            <a:ext cx="5349766" cy="265664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>
                <a:solidFill>
                  <a:srgbClr val="0096D6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3D5F9E4-C784-451B-54D8-32C06D9221FF}"/>
              </a:ext>
            </a:extLst>
          </p:cNvPr>
          <p:cNvGrpSpPr/>
          <p:nvPr userDrawn="1"/>
        </p:nvGrpSpPr>
        <p:grpSpPr>
          <a:xfrm>
            <a:off x="-2" y="0"/>
            <a:ext cx="12192001" cy="1042986"/>
            <a:chOff x="-2" y="0"/>
            <a:chExt cx="12192001" cy="1042986"/>
          </a:xfrm>
        </p:grpSpPr>
        <p:pic>
          <p:nvPicPr>
            <p:cNvPr id="2" name="Picture Placeholder 4">
              <a:extLst>
                <a:ext uri="{FF2B5EF4-FFF2-40B4-BE49-F238E27FC236}">
                  <a16:creationId xmlns:a16="http://schemas.microsoft.com/office/drawing/2014/main" id="{2D31CAAA-42D0-C74A-6585-A1CFBC5C08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 amt="0"/>
            </a:blip>
            <a:srcRect l="38" r="38"/>
            <a:stretch/>
          </p:blipFill>
          <p:spPr>
            <a:xfrm flipV="1">
              <a:off x="-2" y="0"/>
              <a:ext cx="12192001" cy="1042986"/>
            </a:xfrm>
            <a:prstGeom prst="rect">
              <a:avLst/>
            </a:prstGeom>
            <a:solidFill>
              <a:srgbClr val="F68A33"/>
            </a:solidFill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79A5548-59C0-E3AF-D1A3-D65DD6202A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/>
            <a:stretch/>
          </p:blipFill>
          <p:spPr>
            <a:xfrm>
              <a:off x="86969" y="75579"/>
              <a:ext cx="1809740" cy="9048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7938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0" y="1042986"/>
            <a:ext cx="12192000" cy="5815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Rounded Rectangle 14">
            <a:extLst>
              <a:ext uri="{FF2B5EF4-FFF2-40B4-BE49-F238E27FC236}">
                <a16:creationId xmlns:a16="http://schemas.microsoft.com/office/drawing/2014/main" id="{7D343D77-E24F-C53F-E754-DD4916A4A65F}"/>
              </a:ext>
            </a:extLst>
          </p:cNvPr>
          <p:cNvSpPr/>
          <p:nvPr userDrawn="1"/>
        </p:nvSpPr>
        <p:spPr>
          <a:xfrm flipH="1">
            <a:off x="1073866" y="3810760"/>
            <a:ext cx="6317534" cy="2217508"/>
          </a:xfrm>
          <a:custGeom>
            <a:avLst/>
            <a:gdLst>
              <a:gd name="connsiteX0" fmla="*/ 0 w 5012267"/>
              <a:gd name="connsiteY0" fmla="*/ 328795 h 1972733"/>
              <a:gd name="connsiteX1" fmla="*/ 328795 w 5012267"/>
              <a:gd name="connsiteY1" fmla="*/ 0 h 1972733"/>
              <a:gd name="connsiteX2" fmla="*/ 4683472 w 5012267"/>
              <a:gd name="connsiteY2" fmla="*/ 0 h 1972733"/>
              <a:gd name="connsiteX3" fmla="*/ 5012267 w 5012267"/>
              <a:gd name="connsiteY3" fmla="*/ 328795 h 1972733"/>
              <a:gd name="connsiteX4" fmla="*/ 5012267 w 5012267"/>
              <a:gd name="connsiteY4" fmla="*/ 1643938 h 1972733"/>
              <a:gd name="connsiteX5" fmla="*/ 4683472 w 5012267"/>
              <a:gd name="connsiteY5" fmla="*/ 1972733 h 1972733"/>
              <a:gd name="connsiteX6" fmla="*/ 328795 w 5012267"/>
              <a:gd name="connsiteY6" fmla="*/ 1972733 h 1972733"/>
              <a:gd name="connsiteX7" fmla="*/ 0 w 5012267"/>
              <a:gd name="connsiteY7" fmla="*/ 1643938 h 1972733"/>
              <a:gd name="connsiteX8" fmla="*/ 0 w 5012267"/>
              <a:gd name="connsiteY8" fmla="*/ 328795 h 1972733"/>
              <a:gd name="connsiteX0" fmla="*/ 5012267 w 5103707"/>
              <a:gd name="connsiteY0" fmla="*/ 328795 h 1972733"/>
              <a:gd name="connsiteX1" fmla="*/ 5012267 w 5103707"/>
              <a:gd name="connsiteY1" fmla="*/ 1643938 h 1972733"/>
              <a:gd name="connsiteX2" fmla="*/ 4683472 w 5103707"/>
              <a:gd name="connsiteY2" fmla="*/ 1972733 h 1972733"/>
              <a:gd name="connsiteX3" fmla="*/ 328795 w 5103707"/>
              <a:gd name="connsiteY3" fmla="*/ 1972733 h 1972733"/>
              <a:gd name="connsiteX4" fmla="*/ 0 w 5103707"/>
              <a:gd name="connsiteY4" fmla="*/ 1643938 h 1972733"/>
              <a:gd name="connsiteX5" fmla="*/ 0 w 5103707"/>
              <a:gd name="connsiteY5" fmla="*/ 328795 h 1972733"/>
              <a:gd name="connsiteX6" fmla="*/ 328795 w 5103707"/>
              <a:gd name="connsiteY6" fmla="*/ 0 h 1972733"/>
              <a:gd name="connsiteX7" fmla="*/ 4683472 w 5103707"/>
              <a:gd name="connsiteY7" fmla="*/ 0 h 1972733"/>
              <a:gd name="connsiteX8" fmla="*/ 5103707 w 5103707"/>
              <a:gd name="connsiteY8" fmla="*/ 420235 h 1972733"/>
              <a:gd name="connsiteX0" fmla="*/ 5012267 w 5012267"/>
              <a:gd name="connsiteY0" fmla="*/ 328795 h 1972733"/>
              <a:gd name="connsiteX1" fmla="*/ 5012267 w 5012267"/>
              <a:gd name="connsiteY1" fmla="*/ 1643938 h 1972733"/>
              <a:gd name="connsiteX2" fmla="*/ 4683472 w 5012267"/>
              <a:gd name="connsiteY2" fmla="*/ 1972733 h 1972733"/>
              <a:gd name="connsiteX3" fmla="*/ 328795 w 5012267"/>
              <a:gd name="connsiteY3" fmla="*/ 1972733 h 1972733"/>
              <a:gd name="connsiteX4" fmla="*/ 0 w 5012267"/>
              <a:gd name="connsiteY4" fmla="*/ 1643938 h 1972733"/>
              <a:gd name="connsiteX5" fmla="*/ 0 w 5012267"/>
              <a:gd name="connsiteY5" fmla="*/ 328795 h 1972733"/>
              <a:gd name="connsiteX6" fmla="*/ 328795 w 5012267"/>
              <a:gd name="connsiteY6" fmla="*/ 0 h 1972733"/>
              <a:gd name="connsiteX7" fmla="*/ 4683472 w 5012267"/>
              <a:gd name="connsiteY7" fmla="*/ 0 h 1972733"/>
              <a:gd name="connsiteX0" fmla="*/ 5012267 w 5012267"/>
              <a:gd name="connsiteY0" fmla="*/ 328795 h 1972733"/>
              <a:gd name="connsiteX1" fmla="*/ 5012267 w 5012267"/>
              <a:gd name="connsiteY1" fmla="*/ 1643938 h 1972733"/>
              <a:gd name="connsiteX2" fmla="*/ 4683472 w 5012267"/>
              <a:gd name="connsiteY2" fmla="*/ 1972733 h 1972733"/>
              <a:gd name="connsiteX3" fmla="*/ 328795 w 5012267"/>
              <a:gd name="connsiteY3" fmla="*/ 1972733 h 1972733"/>
              <a:gd name="connsiteX4" fmla="*/ 0 w 5012267"/>
              <a:gd name="connsiteY4" fmla="*/ 1643938 h 1972733"/>
              <a:gd name="connsiteX5" fmla="*/ 0 w 5012267"/>
              <a:gd name="connsiteY5" fmla="*/ 328795 h 1972733"/>
              <a:gd name="connsiteX6" fmla="*/ 328795 w 5012267"/>
              <a:gd name="connsiteY6" fmla="*/ 0 h 1972733"/>
              <a:gd name="connsiteX0" fmla="*/ 5012267 w 5012267"/>
              <a:gd name="connsiteY0" fmla="*/ 0 h 1643938"/>
              <a:gd name="connsiteX1" fmla="*/ 5012267 w 5012267"/>
              <a:gd name="connsiteY1" fmla="*/ 1315143 h 1643938"/>
              <a:gd name="connsiteX2" fmla="*/ 4683472 w 5012267"/>
              <a:gd name="connsiteY2" fmla="*/ 1643938 h 1643938"/>
              <a:gd name="connsiteX3" fmla="*/ 328795 w 5012267"/>
              <a:gd name="connsiteY3" fmla="*/ 1643938 h 1643938"/>
              <a:gd name="connsiteX4" fmla="*/ 0 w 5012267"/>
              <a:gd name="connsiteY4" fmla="*/ 1315143 h 1643938"/>
              <a:gd name="connsiteX5" fmla="*/ 0 w 5012267"/>
              <a:gd name="connsiteY5" fmla="*/ 0 h 1643938"/>
              <a:gd name="connsiteX0" fmla="*/ 5012267 w 5012267"/>
              <a:gd name="connsiteY0" fmla="*/ 0 h 1643938"/>
              <a:gd name="connsiteX1" fmla="*/ 5012267 w 5012267"/>
              <a:gd name="connsiteY1" fmla="*/ 1315143 h 1643938"/>
              <a:gd name="connsiteX2" fmla="*/ 4683472 w 5012267"/>
              <a:gd name="connsiteY2" fmla="*/ 1643938 h 1643938"/>
              <a:gd name="connsiteX3" fmla="*/ 328795 w 5012267"/>
              <a:gd name="connsiteY3" fmla="*/ 1643938 h 1643938"/>
              <a:gd name="connsiteX4" fmla="*/ 0 w 5012267"/>
              <a:gd name="connsiteY4" fmla="*/ 1315143 h 1643938"/>
              <a:gd name="connsiteX0" fmla="*/ 4683472 w 4683472"/>
              <a:gd name="connsiteY0" fmla="*/ 0 h 1643938"/>
              <a:gd name="connsiteX1" fmla="*/ 4683472 w 4683472"/>
              <a:gd name="connsiteY1" fmla="*/ 1315143 h 1643938"/>
              <a:gd name="connsiteX2" fmla="*/ 4354677 w 4683472"/>
              <a:gd name="connsiteY2" fmla="*/ 1643938 h 1643938"/>
              <a:gd name="connsiteX3" fmla="*/ 0 w 4683472"/>
              <a:gd name="connsiteY3" fmla="*/ 1643938 h 164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3472" h="1643938">
                <a:moveTo>
                  <a:pt x="4683472" y="0"/>
                </a:moveTo>
                <a:lnTo>
                  <a:pt x="4683472" y="1315143"/>
                </a:lnTo>
                <a:cubicBezTo>
                  <a:pt x="4683472" y="1496731"/>
                  <a:pt x="4536265" y="1643938"/>
                  <a:pt x="4354677" y="1643938"/>
                </a:cubicBezTo>
                <a:lnTo>
                  <a:pt x="0" y="1643938"/>
                </a:lnTo>
              </a:path>
            </a:pathLst>
          </a:custGeom>
          <a:noFill/>
          <a:ln w="50800">
            <a:solidFill>
              <a:srgbClr val="F68A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8A33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807F474-1437-A3BA-5F69-B92C4A3257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750" y="2921122"/>
            <a:ext cx="5349766" cy="265664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94C2721-2C73-3D29-0E75-3D951583D72B}"/>
              </a:ext>
            </a:extLst>
          </p:cNvPr>
          <p:cNvGrpSpPr/>
          <p:nvPr userDrawn="1"/>
        </p:nvGrpSpPr>
        <p:grpSpPr>
          <a:xfrm>
            <a:off x="-3" y="0"/>
            <a:ext cx="12192001" cy="1042986"/>
            <a:chOff x="-2" y="0"/>
            <a:chExt cx="12192001" cy="1042986"/>
          </a:xfrm>
        </p:grpSpPr>
        <p:pic>
          <p:nvPicPr>
            <p:cNvPr id="5" name="Picture Placeholder 4">
              <a:extLst>
                <a:ext uri="{FF2B5EF4-FFF2-40B4-BE49-F238E27FC236}">
                  <a16:creationId xmlns:a16="http://schemas.microsoft.com/office/drawing/2014/main" id="{930C8E13-421A-5E33-CDD8-483D03184C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 amt="0"/>
            </a:blip>
            <a:srcRect l="38" r="38"/>
            <a:stretch/>
          </p:blipFill>
          <p:spPr>
            <a:xfrm flipV="1">
              <a:off x="-2" y="0"/>
              <a:ext cx="12192001" cy="1042986"/>
            </a:xfrm>
            <a:prstGeom prst="rect">
              <a:avLst/>
            </a:prstGeom>
            <a:solidFill>
              <a:srgbClr val="F68A33"/>
            </a:solidFill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3684717-1250-30F9-5FBD-ABC1594989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/>
            <a:stretch/>
          </p:blipFill>
          <p:spPr>
            <a:xfrm>
              <a:off x="86969" y="75579"/>
              <a:ext cx="1809740" cy="90487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792" y="1315663"/>
            <a:ext cx="10674608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 i="0">
                <a:solidFill>
                  <a:srgbClr val="16145F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58664"/>
            <a:ext cx="54864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096000" y="2458664"/>
            <a:ext cx="54864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C99EEF4-B9D8-3A16-3FB8-DEB873B94A3C}"/>
              </a:ext>
            </a:extLst>
          </p:cNvPr>
          <p:cNvGrpSpPr/>
          <p:nvPr userDrawn="1"/>
        </p:nvGrpSpPr>
        <p:grpSpPr>
          <a:xfrm>
            <a:off x="-2" y="0"/>
            <a:ext cx="12192001" cy="1042986"/>
            <a:chOff x="-2" y="0"/>
            <a:chExt cx="12192001" cy="1042986"/>
          </a:xfrm>
        </p:grpSpPr>
        <p:pic>
          <p:nvPicPr>
            <p:cNvPr id="4" name="Picture Placeholder 4">
              <a:extLst>
                <a:ext uri="{FF2B5EF4-FFF2-40B4-BE49-F238E27FC236}">
                  <a16:creationId xmlns:a16="http://schemas.microsoft.com/office/drawing/2014/main" id="{70FC3A44-8242-460F-CD7B-71AFE1F7EF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 amt="0"/>
            </a:blip>
            <a:srcRect l="38" r="38"/>
            <a:stretch/>
          </p:blipFill>
          <p:spPr>
            <a:xfrm flipV="1">
              <a:off x="-2" y="0"/>
              <a:ext cx="12192001" cy="1042986"/>
            </a:xfrm>
            <a:prstGeom prst="rect">
              <a:avLst/>
            </a:prstGeom>
            <a:solidFill>
              <a:srgbClr val="F68A33"/>
            </a:solidFill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813C2AC-A9F1-895E-0910-9A5E3F54C3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/>
            <a:stretch/>
          </p:blipFill>
          <p:spPr>
            <a:xfrm>
              <a:off x="86969" y="75579"/>
              <a:ext cx="1809740" cy="904870"/>
            </a:xfrm>
            <a:prstGeom prst="rect">
              <a:avLst/>
            </a:prstGeom>
          </p:spPr>
        </p:pic>
      </p:grpSp>
      <p:sp>
        <p:nvSpPr>
          <p:cNvPr id="8" name="Triangle 7">
            <a:extLst>
              <a:ext uri="{FF2B5EF4-FFF2-40B4-BE49-F238E27FC236}">
                <a16:creationId xmlns:a16="http://schemas.microsoft.com/office/drawing/2014/main" id="{2BCFF7E5-B455-7E94-B904-57C4A76ADCDA}"/>
              </a:ext>
            </a:extLst>
          </p:cNvPr>
          <p:cNvSpPr/>
          <p:nvPr userDrawn="1"/>
        </p:nvSpPr>
        <p:spPr>
          <a:xfrm rot="5400000">
            <a:off x="690111" y="1786386"/>
            <a:ext cx="233804" cy="201555"/>
          </a:xfrm>
          <a:prstGeom prst="triangle">
            <a:avLst/>
          </a:prstGeom>
          <a:solidFill>
            <a:srgbClr val="1614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96D6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531007"/>
            <a:ext cx="7315200" cy="3196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25AB174-B2A8-B419-099C-58EF74EAC4BC}"/>
              </a:ext>
            </a:extLst>
          </p:cNvPr>
          <p:cNvGrpSpPr/>
          <p:nvPr userDrawn="1"/>
        </p:nvGrpSpPr>
        <p:grpSpPr>
          <a:xfrm>
            <a:off x="-2" y="0"/>
            <a:ext cx="12192001" cy="1042986"/>
            <a:chOff x="-2" y="0"/>
            <a:chExt cx="12192001" cy="1042986"/>
          </a:xfrm>
        </p:grpSpPr>
        <p:pic>
          <p:nvPicPr>
            <p:cNvPr id="10" name="Picture Placeholder 4">
              <a:extLst>
                <a:ext uri="{FF2B5EF4-FFF2-40B4-BE49-F238E27FC236}">
                  <a16:creationId xmlns:a16="http://schemas.microsoft.com/office/drawing/2014/main" id="{F65D736E-7EB8-7F55-031A-BA44C351FD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 amt="0"/>
            </a:blip>
            <a:srcRect l="38" r="38"/>
            <a:stretch/>
          </p:blipFill>
          <p:spPr>
            <a:xfrm flipV="1">
              <a:off x="-2" y="0"/>
              <a:ext cx="12192001" cy="1042986"/>
            </a:xfrm>
            <a:prstGeom prst="rect">
              <a:avLst/>
            </a:prstGeom>
            <a:solidFill>
              <a:srgbClr val="F68A33"/>
            </a:solidFill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EF6EE1-D89A-2947-5C5F-B137A58AEC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/>
            <a:stretch/>
          </p:blipFill>
          <p:spPr>
            <a:xfrm>
              <a:off x="86969" y="75579"/>
              <a:ext cx="1809740" cy="90487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72F482-7D43-B24A-BC87-11652B327F5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86969" y="75579"/>
            <a:ext cx="1809740" cy="9048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3" r:id="rId3"/>
    <p:sldLayoutId id="2147483650" r:id="rId4"/>
    <p:sldLayoutId id="2147483665" r:id="rId5"/>
    <p:sldLayoutId id="2147483660" r:id="rId6"/>
    <p:sldLayoutId id="2147483661" r:id="rId7"/>
    <p:sldLayoutId id="2147483657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Field with small wild yellow flowers">
            <a:extLst>
              <a:ext uri="{FF2B5EF4-FFF2-40B4-BE49-F238E27FC236}">
                <a16:creationId xmlns:a16="http://schemas.microsoft.com/office/drawing/2014/main" id="{A69E2375-B42A-2362-1979-27FB060E1E7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4229" b="14229"/>
          <a:stretch>
            <a:fillRect/>
          </a:stretch>
        </p:blipFill>
        <p:spPr>
          <a:xfrm>
            <a:off x="0" y="1042988"/>
            <a:ext cx="12192000" cy="5815012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A5B2453-A5D0-978E-EA81-E8CFDC9B87FC}"/>
              </a:ext>
            </a:extLst>
          </p:cNvPr>
          <p:cNvSpPr/>
          <p:nvPr/>
        </p:nvSpPr>
        <p:spPr>
          <a:xfrm flipH="1">
            <a:off x="1073865" y="3276600"/>
            <a:ext cx="6738654" cy="2751668"/>
          </a:xfrm>
          <a:custGeom>
            <a:avLst/>
            <a:gdLst>
              <a:gd name="connsiteX0" fmla="*/ 0 w 5012267"/>
              <a:gd name="connsiteY0" fmla="*/ 328795 h 1972733"/>
              <a:gd name="connsiteX1" fmla="*/ 328795 w 5012267"/>
              <a:gd name="connsiteY1" fmla="*/ 0 h 1972733"/>
              <a:gd name="connsiteX2" fmla="*/ 4683472 w 5012267"/>
              <a:gd name="connsiteY2" fmla="*/ 0 h 1972733"/>
              <a:gd name="connsiteX3" fmla="*/ 5012267 w 5012267"/>
              <a:gd name="connsiteY3" fmla="*/ 328795 h 1972733"/>
              <a:gd name="connsiteX4" fmla="*/ 5012267 w 5012267"/>
              <a:gd name="connsiteY4" fmla="*/ 1643938 h 1972733"/>
              <a:gd name="connsiteX5" fmla="*/ 4683472 w 5012267"/>
              <a:gd name="connsiteY5" fmla="*/ 1972733 h 1972733"/>
              <a:gd name="connsiteX6" fmla="*/ 328795 w 5012267"/>
              <a:gd name="connsiteY6" fmla="*/ 1972733 h 1972733"/>
              <a:gd name="connsiteX7" fmla="*/ 0 w 5012267"/>
              <a:gd name="connsiteY7" fmla="*/ 1643938 h 1972733"/>
              <a:gd name="connsiteX8" fmla="*/ 0 w 5012267"/>
              <a:gd name="connsiteY8" fmla="*/ 328795 h 1972733"/>
              <a:gd name="connsiteX0" fmla="*/ 5012267 w 5103707"/>
              <a:gd name="connsiteY0" fmla="*/ 328795 h 1972733"/>
              <a:gd name="connsiteX1" fmla="*/ 5012267 w 5103707"/>
              <a:gd name="connsiteY1" fmla="*/ 1643938 h 1972733"/>
              <a:gd name="connsiteX2" fmla="*/ 4683472 w 5103707"/>
              <a:gd name="connsiteY2" fmla="*/ 1972733 h 1972733"/>
              <a:gd name="connsiteX3" fmla="*/ 328795 w 5103707"/>
              <a:gd name="connsiteY3" fmla="*/ 1972733 h 1972733"/>
              <a:gd name="connsiteX4" fmla="*/ 0 w 5103707"/>
              <a:gd name="connsiteY4" fmla="*/ 1643938 h 1972733"/>
              <a:gd name="connsiteX5" fmla="*/ 0 w 5103707"/>
              <a:gd name="connsiteY5" fmla="*/ 328795 h 1972733"/>
              <a:gd name="connsiteX6" fmla="*/ 328795 w 5103707"/>
              <a:gd name="connsiteY6" fmla="*/ 0 h 1972733"/>
              <a:gd name="connsiteX7" fmla="*/ 4683472 w 5103707"/>
              <a:gd name="connsiteY7" fmla="*/ 0 h 1972733"/>
              <a:gd name="connsiteX8" fmla="*/ 5103707 w 5103707"/>
              <a:gd name="connsiteY8" fmla="*/ 420235 h 1972733"/>
              <a:gd name="connsiteX0" fmla="*/ 5012267 w 5012267"/>
              <a:gd name="connsiteY0" fmla="*/ 328795 h 1972733"/>
              <a:gd name="connsiteX1" fmla="*/ 5012267 w 5012267"/>
              <a:gd name="connsiteY1" fmla="*/ 1643938 h 1972733"/>
              <a:gd name="connsiteX2" fmla="*/ 4683472 w 5012267"/>
              <a:gd name="connsiteY2" fmla="*/ 1972733 h 1972733"/>
              <a:gd name="connsiteX3" fmla="*/ 328795 w 5012267"/>
              <a:gd name="connsiteY3" fmla="*/ 1972733 h 1972733"/>
              <a:gd name="connsiteX4" fmla="*/ 0 w 5012267"/>
              <a:gd name="connsiteY4" fmla="*/ 1643938 h 1972733"/>
              <a:gd name="connsiteX5" fmla="*/ 0 w 5012267"/>
              <a:gd name="connsiteY5" fmla="*/ 328795 h 1972733"/>
              <a:gd name="connsiteX6" fmla="*/ 328795 w 5012267"/>
              <a:gd name="connsiteY6" fmla="*/ 0 h 1972733"/>
              <a:gd name="connsiteX7" fmla="*/ 4683472 w 5012267"/>
              <a:gd name="connsiteY7" fmla="*/ 0 h 1972733"/>
              <a:gd name="connsiteX0" fmla="*/ 5012267 w 5012267"/>
              <a:gd name="connsiteY0" fmla="*/ 328795 h 1972733"/>
              <a:gd name="connsiteX1" fmla="*/ 5012267 w 5012267"/>
              <a:gd name="connsiteY1" fmla="*/ 1643938 h 1972733"/>
              <a:gd name="connsiteX2" fmla="*/ 4683472 w 5012267"/>
              <a:gd name="connsiteY2" fmla="*/ 1972733 h 1972733"/>
              <a:gd name="connsiteX3" fmla="*/ 328795 w 5012267"/>
              <a:gd name="connsiteY3" fmla="*/ 1972733 h 1972733"/>
              <a:gd name="connsiteX4" fmla="*/ 0 w 5012267"/>
              <a:gd name="connsiteY4" fmla="*/ 1643938 h 1972733"/>
              <a:gd name="connsiteX5" fmla="*/ 0 w 5012267"/>
              <a:gd name="connsiteY5" fmla="*/ 328795 h 1972733"/>
              <a:gd name="connsiteX6" fmla="*/ 328795 w 5012267"/>
              <a:gd name="connsiteY6" fmla="*/ 0 h 1972733"/>
              <a:gd name="connsiteX0" fmla="*/ 5012267 w 5012267"/>
              <a:gd name="connsiteY0" fmla="*/ 0 h 1643938"/>
              <a:gd name="connsiteX1" fmla="*/ 5012267 w 5012267"/>
              <a:gd name="connsiteY1" fmla="*/ 1315143 h 1643938"/>
              <a:gd name="connsiteX2" fmla="*/ 4683472 w 5012267"/>
              <a:gd name="connsiteY2" fmla="*/ 1643938 h 1643938"/>
              <a:gd name="connsiteX3" fmla="*/ 328795 w 5012267"/>
              <a:gd name="connsiteY3" fmla="*/ 1643938 h 1643938"/>
              <a:gd name="connsiteX4" fmla="*/ 0 w 5012267"/>
              <a:gd name="connsiteY4" fmla="*/ 1315143 h 1643938"/>
              <a:gd name="connsiteX5" fmla="*/ 0 w 5012267"/>
              <a:gd name="connsiteY5" fmla="*/ 0 h 1643938"/>
              <a:gd name="connsiteX0" fmla="*/ 5012267 w 5012267"/>
              <a:gd name="connsiteY0" fmla="*/ 0 h 1643938"/>
              <a:gd name="connsiteX1" fmla="*/ 5012267 w 5012267"/>
              <a:gd name="connsiteY1" fmla="*/ 1315143 h 1643938"/>
              <a:gd name="connsiteX2" fmla="*/ 4683472 w 5012267"/>
              <a:gd name="connsiteY2" fmla="*/ 1643938 h 1643938"/>
              <a:gd name="connsiteX3" fmla="*/ 328795 w 5012267"/>
              <a:gd name="connsiteY3" fmla="*/ 1643938 h 1643938"/>
              <a:gd name="connsiteX4" fmla="*/ 0 w 5012267"/>
              <a:gd name="connsiteY4" fmla="*/ 1315143 h 1643938"/>
              <a:gd name="connsiteX0" fmla="*/ 4683472 w 4683472"/>
              <a:gd name="connsiteY0" fmla="*/ 0 h 1643938"/>
              <a:gd name="connsiteX1" fmla="*/ 4683472 w 4683472"/>
              <a:gd name="connsiteY1" fmla="*/ 1315143 h 1643938"/>
              <a:gd name="connsiteX2" fmla="*/ 4354677 w 4683472"/>
              <a:gd name="connsiteY2" fmla="*/ 1643938 h 1643938"/>
              <a:gd name="connsiteX3" fmla="*/ 0 w 4683472"/>
              <a:gd name="connsiteY3" fmla="*/ 1643938 h 1643938"/>
              <a:gd name="connsiteX0" fmla="*/ 4025897 w 4025897"/>
              <a:gd name="connsiteY0" fmla="*/ 0 h 1643938"/>
              <a:gd name="connsiteX1" fmla="*/ 4025897 w 4025897"/>
              <a:gd name="connsiteY1" fmla="*/ 1315143 h 1643938"/>
              <a:gd name="connsiteX2" fmla="*/ 3697102 w 4025897"/>
              <a:gd name="connsiteY2" fmla="*/ 1643938 h 1643938"/>
              <a:gd name="connsiteX3" fmla="*/ 0 w 4025897"/>
              <a:gd name="connsiteY3" fmla="*/ 1643938 h 164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5897" h="1643938">
                <a:moveTo>
                  <a:pt x="4025897" y="0"/>
                </a:moveTo>
                <a:lnTo>
                  <a:pt x="4025897" y="1315143"/>
                </a:lnTo>
                <a:cubicBezTo>
                  <a:pt x="4025897" y="1496731"/>
                  <a:pt x="3878690" y="1643938"/>
                  <a:pt x="3697102" y="1643938"/>
                </a:cubicBezTo>
                <a:lnTo>
                  <a:pt x="0" y="1643938"/>
                </a:lnTo>
              </a:path>
            </a:pathLst>
          </a:custGeom>
          <a:noFill/>
          <a:ln w="50800">
            <a:solidFill>
              <a:srgbClr val="F68A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8A33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15AB50-305E-2481-5C67-E88F6D6B03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750" y="2921122"/>
            <a:ext cx="8639798" cy="2656640"/>
          </a:xfrm>
        </p:spPr>
        <p:txBody>
          <a:bodyPr/>
          <a:lstStyle/>
          <a:p>
            <a:r>
              <a:rPr lang="en-NZ" sz="6000" dirty="0"/>
              <a:t>Victim Assistance Scheme</a:t>
            </a:r>
            <a:br>
              <a:rPr lang="en-NZ" sz="6000" dirty="0"/>
            </a:br>
            <a:r>
              <a:rPr lang="en-NZ" sz="6000" dirty="0"/>
              <a:t>Guidelines</a:t>
            </a:r>
            <a:br>
              <a:rPr lang="en-NZ" dirty="0"/>
            </a:br>
            <a:r>
              <a:rPr lang="en-NZ" sz="2000" i="1" dirty="0"/>
              <a:t>From July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6952BB-2EE2-1549-97F0-EA07BBB530EE}"/>
              </a:ext>
            </a:extLst>
          </p:cNvPr>
          <p:cNvSpPr/>
          <p:nvPr/>
        </p:nvSpPr>
        <p:spPr>
          <a:xfrm>
            <a:off x="514350" y="1691640"/>
            <a:ext cx="605790" cy="400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541C75D5-9467-E17D-009B-1092DFA9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772914"/>
            <a:ext cx="3465368" cy="1143000"/>
          </a:xfrm>
        </p:spPr>
        <p:txBody>
          <a:bodyPr/>
          <a:lstStyle/>
          <a:p>
            <a:r>
              <a:rPr lang="en-NZ" dirty="0"/>
              <a:t>Travel Assistance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8B054A-F87B-BC4D-39B6-C296AD8D620B}"/>
              </a:ext>
            </a:extLst>
          </p:cNvPr>
          <p:cNvSpPr txBox="1"/>
          <p:nvPr/>
        </p:nvSpPr>
        <p:spPr>
          <a:xfrm>
            <a:off x="514350" y="6333184"/>
            <a:ext cx="83507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100" dirty="0"/>
              <a:t>* There may be exceptional circumstances where it may be appropriate to go above this limit. Please speak to your Manager.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9905FD-6F25-B3C2-3978-3FAD95944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59" y="1526977"/>
            <a:ext cx="9450213" cy="46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93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5899EB3-F773-553B-52A3-F41BA7E89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901401" y="3956133"/>
            <a:ext cx="2795056" cy="279505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96CDF1-55AE-2BE0-57AC-8F7221121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43" y="2091691"/>
            <a:ext cx="9151891" cy="335314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N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Available for all crime categories, except for regulatory offences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N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Five </a:t>
            </a:r>
            <a:r>
              <a:rPr lang="mi-N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whanau</a:t>
            </a:r>
            <a:r>
              <a:rPr lang="en-N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/family/support people can claim for homicide and death by criminal act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N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Serious crime and sexual violence the primary victim and up to three </a:t>
            </a:r>
            <a:r>
              <a:rPr lang="mi-N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whanau</a:t>
            </a:r>
            <a:r>
              <a:rPr lang="en-N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/family/support people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N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sexual violence $300 ex </a:t>
            </a:r>
            <a:r>
              <a:rPr lang="en-NZ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gst</a:t>
            </a:r>
            <a:r>
              <a:rPr lang="en-N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/per day is available for specialist agency support people, who do not have funding to provide this support.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B4F7AA-CD7F-D4B9-8C4E-7EC91CBA394D}"/>
              </a:ext>
            </a:extLst>
          </p:cNvPr>
          <p:cNvSpPr/>
          <p:nvPr/>
        </p:nvSpPr>
        <p:spPr>
          <a:xfrm>
            <a:off x="514350" y="1691640"/>
            <a:ext cx="605790" cy="400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BAB18CA-926C-9324-DA64-75B239086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120140"/>
            <a:ext cx="10674608" cy="1143000"/>
          </a:xfrm>
        </p:spPr>
        <p:txBody>
          <a:bodyPr/>
          <a:lstStyle/>
          <a:p>
            <a:r>
              <a:rPr lang="en-NZ" dirty="0"/>
              <a:t>Court Attendance allowance</a:t>
            </a:r>
          </a:p>
        </p:txBody>
      </p:sp>
    </p:spTree>
    <p:extLst>
      <p:ext uri="{BB962C8B-B14F-4D97-AF65-F5344CB8AC3E}">
        <p14:creationId xmlns:p14="http://schemas.microsoft.com/office/powerpoint/2010/main" val="3851791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5899EB3-F773-553B-52A3-F41BA7E89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901401" y="3956133"/>
            <a:ext cx="2795056" cy="279505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96CDF1-55AE-2BE0-57AC-8F7221121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70291"/>
            <a:ext cx="10972800" cy="3716105"/>
          </a:xfrm>
        </p:spPr>
        <p:txBody>
          <a:bodyPr/>
          <a:lstStyle/>
          <a:p>
            <a:pPr marL="0" indent="0">
              <a:buNone/>
            </a:pPr>
            <a:r>
              <a:rPr lang="en-N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grant is available when: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N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police cordon has been put in place,</a:t>
            </a:r>
          </a:p>
          <a:p>
            <a:pPr marL="457200" lvl="1" indent="0">
              <a:buNone/>
            </a:pPr>
            <a:endParaRPr lang="en-N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N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Police confirm they are investigating a crime; and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N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N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victim has been displaced; and/or</a:t>
            </a:r>
          </a:p>
          <a:p>
            <a:pPr marL="457200" lvl="1" indent="0">
              <a:buNone/>
            </a:pPr>
            <a:endParaRPr lang="en-N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N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victim’s car is not accessible.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8CD0B8-8A4E-62D9-43D0-A91D514F0AC8}"/>
              </a:ext>
            </a:extLst>
          </p:cNvPr>
          <p:cNvSpPr/>
          <p:nvPr/>
        </p:nvSpPr>
        <p:spPr>
          <a:xfrm>
            <a:off x="514350" y="1691640"/>
            <a:ext cx="605790" cy="400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BAB18CA-926C-9324-DA64-75B239086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753166"/>
            <a:ext cx="10674608" cy="1143000"/>
          </a:xfrm>
        </p:spPr>
        <p:txBody>
          <a:bodyPr/>
          <a:lstStyle/>
          <a:p>
            <a:r>
              <a:rPr lang="en-NZ" dirty="0"/>
              <a:t>Crime Scene Grant</a:t>
            </a:r>
          </a:p>
        </p:txBody>
      </p:sp>
    </p:spTree>
    <p:extLst>
      <p:ext uri="{BB962C8B-B14F-4D97-AF65-F5344CB8AC3E}">
        <p14:creationId xmlns:p14="http://schemas.microsoft.com/office/powerpoint/2010/main" val="2411912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15AB50-305E-2481-5C67-E88F6D6B03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750" y="2921122"/>
            <a:ext cx="8639798" cy="2656640"/>
          </a:xfrm>
        </p:spPr>
        <p:txBody>
          <a:bodyPr/>
          <a:lstStyle/>
          <a:p>
            <a:r>
              <a:rPr lang="en-NZ" sz="6000" dirty="0"/>
              <a:t>Victim Assistance Scheme</a:t>
            </a:r>
            <a:br>
              <a:rPr lang="en-NZ" sz="6000" dirty="0"/>
            </a:br>
            <a:r>
              <a:rPr lang="en-NZ" sz="6000" dirty="0"/>
              <a:t>Guidelines</a:t>
            </a:r>
            <a:br>
              <a:rPr lang="en-NZ" dirty="0"/>
            </a:br>
            <a:r>
              <a:rPr lang="en-NZ" sz="2000" i="1" dirty="0"/>
              <a:t>From July 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93F213-EAA4-3CFC-3C37-8AA7642EF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09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eld with small wild yellow flowers">
            <a:extLst>
              <a:ext uri="{FF2B5EF4-FFF2-40B4-BE49-F238E27FC236}">
                <a16:creationId xmlns:a16="http://schemas.microsoft.com/office/drawing/2014/main" id="{1B1FC4FA-28FD-7FE5-15CB-206385F07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3608"/>
            <a:ext cx="12192000" cy="5814391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5A1DF6BF-D371-434C-A85B-C2B181EEA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750" y="2921122"/>
            <a:ext cx="5349766" cy="2656640"/>
          </a:xfrm>
        </p:spPr>
        <p:txBody>
          <a:bodyPr>
            <a:normAutofit/>
          </a:bodyPr>
          <a:lstStyle/>
          <a:p>
            <a:r>
              <a:rPr lang="en-US" sz="6600" dirty="0"/>
              <a:t>Questions</a:t>
            </a:r>
          </a:p>
        </p:txBody>
      </p:sp>
      <p:sp>
        <p:nvSpPr>
          <p:cNvPr id="4" name="Rounded Rectangle 14">
            <a:extLst>
              <a:ext uri="{FF2B5EF4-FFF2-40B4-BE49-F238E27FC236}">
                <a16:creationId xmlns:a16="http://schemas.microsoft.com/office/drawing/2014/main" id="{0709DEC2-11D8-0736-0FB0-F5ABB6A06B80}"/>
              </a:ext>
            </a:extLst>
          </p:cNvPr>
          <p:cNvSpPr/>
          <p:nvPr/>
        </p:nvSpPr>
        <p:spPr>
          <a:xfrm flipH="1">
            <a:off x="1073865" y="3276600"/>
            <a:ext cx="6738654" cy="2751668"/>
          </a:xfrm>
          <a:custGeom>
            <a:avLst/>
            <a:gdLst>
              <a:gd name="connsiteX0" fmla="*/ 0 w 5012267"/>
              <a:gd name="connsiteY0" fmla="*/ 328795 h 1972733"/>
              <a:gd name="connsiteX1" fmla="*/ 328795 w 5012267"/>
              <a:gd name="connsiteY1" fmla="*/ 0 h 1972733"/>
              <a:gd name="connsiteX2" fmla="*/ 4683472 w 5012267"/>
              <a:gd name="connsiteY2" fmla="*/ 0 h 1972733"/>
              <a:gd name="connsiteX3" fmla="*/ 5012267 w 5012267"/>
              <a:gd name="connsiteY3" fmla="*/ 328795 h 1972733"/>
              <a:gd name="connsiteX4" fmla="*/ 5012267 w 5012267"/>
              <a:gd name="connsiteY4" fmla="*/ 1643938 h 1972733"/>
              <a:gd name="connsiteX5" fmla="*/ 4683472 w 5012267"/>
              <a:gd name="connsiteY5" fmla="*/ 1972733 h 1972733"/>
              <a:gd name="connsiteX6" fmla="*/ 328795 w 5012267"/>
              <a:gd name="connsiteY6" fmla="*/ 1972733 h 1972733"/>
              <a:gd name="connsiteX7" fmla="*/ 0 w 5012267"/>
              <a:gd name="connsiteY7" fmla="*/ 1643938 h 1972733"/>
              <a:gd name="connsiteX8" fmla="*/ 0 w 5012267"/>
              <a:gd name="connsiteY8" fmla="*/ 328795 h 1972733"/>
              <a:gd name="connsiteX0" fmla="*/ 5012267 w 5103707"/>
              <a:gd name="connsiteY0" fmla="*/ 328795 h 1972733"/>
              <a:gd name="connsiteX1" fmla="*/ 5012267 w 5103707"/>
              <a:gd name="connsiteY1" fmla="*/ 1643938 h 1972733"/>
              <a:gd name="connsiteX2" fmla="*/ 4683472 w 5103707"/>
              <a:gd name="connsiteY2" fmla="*/ 1972733 h 1972733"/>
              <a:gd name="connsiteX3" fmla="*/ 328795 w 5103707"/>
              <a:gd name="connsiteY3" fmla="*/ 1972733 h 1972733"/>
              <a:gd name="connsiteX4" fmla="*/ 0 w 5103707"/>
              <a:gd name="connsiteY4" fmla="*/ 1643938 h 1972733"/>
              <a:gd name="connsiteX5" fmla="*/ 0 w 5103707"/>
              <a:gd name="connsiteY5" fmla="*/ 328795 h 1972733"/>
              <a:gd name="connsiteX6" fmla="*/ 328795 w 5103707"/>
              <a:gd name="connsiteY6" fmla="*/ 0 h 1972733"/>
              <a:gd name="connsiteX7" fmla="*/ 4683472 w 5103707"/>
              <a:gd name="connsiteY7" fmla="*/ 0 h 1972733"/>
              <a:gd name="connsiteX8" fmla="*/ 5103707 w 5103707"/>
              <a:gd name="connsiteY8" fmla="*/ 420235 h 1972733"/>
              <a:gd name="connsiteX0" fmla="*/ 5012267 w 5012267"/>
              <a:gd name="connsiteY0" fmla="*/ 328795 h 1972733"/>
              <a:gd name="connsiteX1" fmla="*/ 5012267 w 5012267"/>
              <a:gd name="connsiteY1" fmla="*/ 1643938 h 1972733"/>
              <a:gd name="connsiteX2" fmla="*/ 4683472 w 5012267"/>
              <a:gd name="connsiteY2" fmla="*/ 1972733 h 1972733"/>
              <a:gd name="connsiteX3" fmla="*/ 328795 w 5012267"/>
              <a:gd name="connsiteY3" fmla="*/ 1972733 h 1972733"/>
              <a:gd name="connsiteX4" fmla="*/ 0 w 5012267"/>
              <a:gd name="connsiteY4" fmla="*/ 1643938 h 1972733"/>
              <a:gd name="connsiteX5" fmla="*/ 0 w 5012267"/>
              <a:gd name="connsiteY5" fmla="*/ 328795 h 1972733"/>
              <a:gd name="connsiteX6" fmla="*/ 328795 w 5012267"/>
              <a:gd name="connsiteY6" fmla="*/ 0 h 1972733"/>
              <a:gd name="connsiteX7" fmla="*/ 4683472 w 5012267"/>
              <a:gd name="connsiteY7" fmla="*/ 0 h 1972733"/>
              <a:gd name="connsiteX0" fmla="*/ 5012267 w 5012267"/>
              <a:gd name="connsiteY0" fmla="*/ 328795 h 1972733"/>
              <a:gd name="connsiteX1" fmla="*/ 5012267 w 5012267"/>
              <a:gd name="connsiteY1" fmla="*/ 1643938 h 1972733"/>
              <a:gd name="connsiteX2" fmla="*/ 4683472 w 5012267"/>
              <a:gd name="connsiteY2" fmla="*/ 1972733 h 1972733"/>
              <a:gd name="connsiteX3" fmla="*/ 328795 w 5012267"/>
              <a:gd name="connsiteY3" fmla="*/ 1972733 h 1972733"/>
              <a:gd name="connsiteX4" fmla="*/ 0 w 5012267"/>
              <a:gd name="connsiteY4" fmla="*/ 1643938 h 1972733"/>
              <a:gd name="connsiteX5" fmla="*/ 0 w 5012267"/>
              <a:gd name="connsiteY5" fmla="*/ 328795 h 1972733"/>
              <a:gd name="connsiteX6" fmla="*/ 328795 w 5012267"/>
              <a:gd name="connsiteY6" fmla="*/ 0 h 1972733"/>
              <a:gd name="connsiteX0" fmla="*/ 5012267 w 5012267"/>
              <a:gd name="connsiteY0" fmla="*/ 0 h 1643938"/>
              <a:gd name="connsiteX1" fmla="*/ 5012267 w 5012267"/>
              <a:gd name="connsiteY1" fmla="*/ 1315143 h 1643938"/>
              <a:gd name="connsiteX2" fmla="*/ 4683472 w 5012267"/>
              <a:gd name="connsiteY2" fmla="*/ 1643938 h 1643938"/>
              <a:gd name="connsiteX3" fmla="*/ 328795 w 5012267"/>
              <a:gd name="connsiteY3" fmla="*/ 1643938 h 1643938"/>
              <a:gd name="connsiteX4" fmla="*/ 0 w 5012267"/>
              <a:gd name="connsiteY4" fmla="*/ 1315143 h 1643938"/>
              <a:gd name="connsiteX5" fmla="*/ 0 w 5012267"/>
              <a:gd name="connsiteY5" fmla="*/ 0 h 1643938"/>
              <a:gd name="connsiteX0" fmla="*/ 5012267 w 5012267"/>
              <a:gd name="connsiteY0" fmla="*/ 0 h 1643938"/>
              <a:gd name="connsiteX1" fmla="*/ 5012267 w 5012267"/>
              <a:gd name="connsiteY1" fmla="*/ 1315143 h 1643938"/>
              <a:gd name="connsiteX2" fmla="*/ 4683472 w 5012267"/>
              <a:gd name="connsiteY2" fmla="*/ 1643938 h 1643938"/>
              <a:gd name="connsiteX3" fmla="*/ 328795 w 5012267"/>
              <a:gd name="connsiteY3" fmla="*/ 1643938 h 1643938"/>
              <a:gd name="connsiteX4" fmla="*/ 0 w 5012267"/>
              <a:gd name="connsiteY4" fmla="*/ 1315143 h 1643938"/>
              <a:gd name="connsiteX0" fmla="*/ 4683472 w 4683472"/>
              <a:gd name="connsiteY0" fmla="*/ 0 h 1643938"/>
              <a:gd name="connsiteX1" fmla="*/ 4683472 w 4683472"/>
              <a:gd name="connsiteY1" fmla="*/ 1315143 h 1643938"/>
              <a:gd name="connsiteX2" fmla="*/ 4354677 w 4683472"/>
              <a:gd name="connsiteY2" fmla="*/ 1643938 h 1643938"/>
              <a:gd name="connsiteX3" fmla="*/ 0 w 4683472"/>
              <a:gd name="connsiteY3" fmla="*/ 1643938 h 1643938"/>
              <a:gd name="connsiteX0" fmla="*/ 4025897 w 4025897"/>
              <a:gd name="connsiteY0" fmla="*/ 0 h 1643938"/>
              <a:gd name="connsiteX1" fmla="*/ 4025897 w 4025897"/>
              <a:gd name="connsiteY1" fmla="*/ 1315143 h 1643938"/>
              <a:gd name="connsiteX2" fmla="*/ 3697102 w 4025897"/>
              <a:gd name="connsiteY2" fmla="*/ 1643938 h 1643938"/>
              <a:gd name="connsiteX3" fmla="*/ 0 w 4025897"/>
              <a:gd name="connsiteY3" fmla="*/ 1643938 h 164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5897" h="1643938">
                <a:moveTo>
                  <a:pt x="4025897" y="0"/>
                </a:moveTo>
                <a:lnTo>
                  <a:pt x="4025897" y="1315143"/>
                </a:lnTo>
                <a:cubicBezTo>
                  <a:pt x="4025897" y="1496731"/>
                  <a:pt x="3878690" y="1643938"/>
                  <a:pt x="3697102" y="1643938"/>
                </a:cubicBezTo>
                <a:lnTo>
                  <a:pt x="0" y="1643938"/>
                </a:lnTo>
              </a:path>
            </a:pathLst>
          </a:custGeom>
          <a:noFill/>
          <a:ln w="50800">
            <a:solidFill>
              <a:srgbClr val="F68A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8A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526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74F856-06A8-08A6-AACC-5468BC9977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6738" y="2962219"/>
            <a:ext cx="6842471" cy="2656640"/>
          </a:xfrm>
        </p:spPr>
        <p:txBody>
          <a:bodyPr>
            <a:noAutofit/>
          </a:bodyPr>
          <a:lstStyle/>
          <a:p>
            <a:r>
              <a:rPr lang="en-NZ" sz="4000" spc="75" dirty="0">
                <a:solidFill>
                  <a:srgbClr val="002060"/>
                </a:solidFill>
                <a:effectLst/>
                <a:latin typeface="Candara" panose="020E0502030303020204" pitchFamily="34" charset="0"/>
                <a:ea typeface="Microsoft YaHei Light" panose="020B0502040204020203" pitchFamily="34" charset="-122"/>
              </a:rPr>
              <a:t>“</a:t>
            </a:r>
            <a:r>
              <a:rPr lang="en-NZ" sz="4000" b="1" spc="75" dirty="0">
                <a:solidFill>
                  <a:srgbClr val="002060"/>
                </a:solidFill>
                <a:effectLst/>
                <a:latin typeface="Candara" panose="020E0502030303020204" pitchFamily="34" charset="0"/>
                <a:ea typeface="Microsoft YaHei Light" panose="020B0502040204020203" pitchFamily="34" charset="-122"/>
              </a:rPr>
              <a:t>Helping victims of serious crime by contributing to costs related to the crime, the justice process, and recovery”</a:t>
            </a:r>
            <a:endParaRPr lang="en-NZ" sz="4000" dirty="0">
              <a:solidFill>
                <a:srgbClr val="002060"/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674A564-3948-818A-B2F7-11A3029E7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59876" y="3993255"/>
            <a:ext cx="2698667" cy="269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16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0B7D2-A88A-C5AB-42B9-AE5B8A2CD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44" y="2288430"/>
            <a:ext cx="10972800" cy="3976426"/>
          </a:xfrm>
        </p:spPr>
        <p:txBody>
          <a:bodyPr/>
          <a:lstStyle/>
          <a:p>
            <a:pPr marL="0" indent="0">
              <a:buNone/>
            </a:pPr>
            <a:r>
              <a:rPr lang="en-N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VAS provides financial support to victims of serious crime to alleviate the financial burden of being a victim and support participation in the justice system.</a:t>
            </a:r>
          </a:p>
          <a:p>
            <a:pPr marL="0" indent="0">
              <a:buNone/>
            </a:pPr>
            <a:endParaRPr lang="en-N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N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Grants are provided for: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N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Primary victims of serious crime, sexual violence and regulatory offences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N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Family/</a:t>
            </a:r>
            <a:r>
              <a:rPr lang="mi-N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whānau </a:t>
            </a:r>
            <a:r>
              <a:rPr lang="en-N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those killed by homicide, criminal act or regulatory offence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N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Witnesses, those first on the scene and support people.</a:t>
            </a:r>
          </a:p>
        </p:txBody>
      </p:sp>
      <p:pic>
        <p:nvPicPr>
          <p:cNvPr id="3" name="Graphic 2" descr="Cheers with solid fill">
            <a:extLst>
              <a:ext uri="{FF2B5EF4-FFF2-40B4-BE49-F238E27FC236}">
                <a16:creationId xmlns:a16="http://schemas.microsoft.com/office/drawing/2014/main" id="{A6436DA8-AD06-B99D-0DDE-62D51D0B7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66625" y="5033173"/>
            <a:ext cx="1389131" cy="13891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F942777-C15D-F56D-2B51-30091D22D63E}"/>
              </a:ext>
            </a:extLst>
          </p:cNvPr>
          <p:cNvSpPr/>
          <p:nvPr/>
        </p:nvSpPr>
        <p:spPr>
          <a:xfrm>
            <a:off x="514350" y="1691640"/>
            <a:ext cx="605790" cy="400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2EC3A7-3018-067A-9AA5-6824C4642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44" y="1144215"/>
            <a:ext cx="10816589" cy="1143000"/>
          </a:xfrm>
        </p:spPr>
        <p:txBody>
          <a:bodyPr/>
          <a:lstStyle/>
          <a:p>
            <a:r>
              <a:rPr lang="en-NZ" dirty="0">
                <a:solidFill>
                  <a:srgbClr val="002060"/>
                </a:solidFill>
              </a:rPr>
              <a:t>What is the Victim Assistance Scheme (VAS)? </a:t>
            </a:r>
          </a:p>
        </p:txBody>
      </p:sp>
    </p:spTree>
    <p:extLst>
      <p:ext uri="{BB962C8B-B14F-4D97-AF65-F5344CB8AC3E}">
        <p14:creationId xmlns:p14="http://schemas.microsoft.com/office/powerpoint/2010/main" val="1144832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3">
            <a:extLst>
              <a:ext uri="{FF2B5EF4-FFF2-40B4-BE49-F238E27FC236}">
                <a16:creationId xmlns:a16="http://schemas.microsoft.com/office/drawing/2014/main" id="{94FD7CFC-A80D-F95A-ED6F-7502157F3151}"/>
              </a:ext>
            </a:extLst>
          </p:cNvPr>
          <p:cNvSpPr/>
          <p:nvPr/>
        </p:nvSpPr>
        <p:spPr>
          <a:xfrm rot="5400000">
            <a:off x="685799" y="1759433"/>
            <a:ext cx="296333" cy="255459"/>
          </a:xfrm>
          <a:prstGeom prst="triangle">
            <a:avLst/>
          </a:prstGeom>
          <a:solidFill>
            <a:srgbClr val="1614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8F1ACE7-2E30-E06C-E9A5-1B1693CA6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45650"/>
            <a:ext cx="10209088" cy="3450646"/>
          </a:xfr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N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Guidelines are the Ministry of Justice’s agreement with Victim Support for how to administer the Scheme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N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Guidelines set out the:</a:t>
            </a:r>
          </a:p>
          <a:p>
            <a:pPr marL="857250" lvl="1" indent="-4572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en-N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incident categories, </a:t>
            </a:r>
          </a:p>
          <a:p>
            <a:pPr marL="857250" lvl="1" indent="-4572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en-N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grants available, </a:t>
            </a:r>
          </a:p>
          <a:p>
            <a:pPr marL="857250" lvl="1" indent="-4572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en-N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criteria and </a:t>
            </a:r>
          </a:p>
          <a:p>
            <a:pPr marL="857250" lvl="1" indent="-4572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en-N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guidance on how to apply the grants </a:t>
            </a:r>
          </a:p>
          <a:p>
            <a:pPr marL="457200" lvl="1" indent="-4572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en-N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Guidelines apply from 1 July 2023.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NZ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033BF6-6D9D-F190-0FC6-BA1424A5D326}"/>
              </a:ext>
            </a:extLst>
          </p:cNvPr>
          <p:cNvSpPr/>
          <p:nvPr/>
        </p:nvSpPr>
        <p:spPr>
          <a:xfrm>
            <a:off x="514350" y="1691640"/>
            <a:ext cx="605790" cy="400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569BEDA-1BB2-0EC4-0637-C285691B5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36" y="1120140"/>
            <a:ext cx="10674608" cy="1143000"/>
          </a:xfrm>
        </p:spPr>
        <p:txBody>
          <a:bodyPr/>
          <a:lstStyle/>
          <a:p>
            <a:r>
              <a:rPr lang="en-NZ" dirty="0"/>
              <a:t>Victim Assistance Scheme Guidelines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26B88AF-8AE7-9D92-7A0A-DE1F20A07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901401" y="3956133"/>
            <a:ext cx="2795056" cy="279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17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019F69C5-C65C-E89B-B262-8EA4E1762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37317" y="2790907"/>
            <a:ext cx="3966633" cy="396663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674F856-06A8-08A6-AACC-5468BC9977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414" y="1847050"/>
            <a:ext cx="9051368" cy="2656640"/>
          </a:xfrm>
        </p:spPr>
        <p:txBody>
          <a:bodyPr>
            <a:normAutofit/>
          </a:bodyPr>
          <a:lstStyle/>
          <a:p>
            <a:r>
              <a:rPr lang="en-NZ" sz="6000" dirty="0">
                <a:solidFill>
                  <a:srgbClr val="002060"/>
                </a:solidFill>
              </a:rPr>
              <a:t>What grants are available? 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4381EE6-5122-B1B2-94CC-129152C084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59876" y="3993255"/>
            <a:ext cx="2698667" cy="269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65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8">
            <a:extLst>
              <a:ext uri="{FF2B5EF4-FFF2-40B4-BE49-F238E27FC236}">
                <a16:creationId xmlns:a16="http://schemas.microsoft.com/office/drawing/2014/main" id="{6D8C0D6F-79A0-5934-DCCB-3DBB58D4E3A9}"/>
              </a:ext>
            </a:extLst>
          </p:cNvPr>
          <p:cNvSpPr/>
          <p:nvPr/>
        </p:nvSpPr>
        <p:spPr>
          <a:xfrm rot="5400000">
            <a:off x="685799" y="1759433"/>
            <a:ext cx="296333" cy="255459"/>
          </a:xfrm>
          <a:prstGeom prst="triangle">
            <a:avLst/>
          </a:prstGeom>
          <a:solidFill>
            <a:srgbClr val="1614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1020657-4ABE-7072-EAB4-D0F01AC77A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908145"/>
              </p:ext>
            </p:extLst>
          </p:nvPr>
        </p:nvGraphicFramePr>
        <p:xfrm>
          <a:off x="355098" y="2422133"/>
          <a:ext cx="8727257" cy="347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9B7B07A-B602-5354-75F4-63BB3EF18152}"/>
              </a:ext>
            </a:extLst>
          </p:cNvPr>
          <p:cNvSpPr/>
          <p:nvPr/>
        </p:nvSpPr>
        <p:spPr>
          <a:xfrm>
            <a:off x="514350" y="1691640"/>
            <a:ext cx="605790" cy="400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2EC3A7-3018-067A-9AA5-6824C4642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356" y="1289848"/>
            <a:ext cx="10674608" cy="1143000"/>
          </a:xfrm>
        </p:spPr>
        <p:txBody>
          <a:bodyPr/>
          <a:lstStyle/>
          <a:p>
            <a:r>
              <a:rPr lang="en-NZ" dirty="0"/>
              <a:t>Incident categories and grants available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877C9C0-8CE8-20CB-A7FF-4F3B909E86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31677" y="4065174"/>
            <a:ext cx="2698667" cy="269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10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09276D2-D622-429C-A44A-3C422BD22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678" y="2243479"/>
            <a:ext cx="10674608" cy="292288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N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Contribution towards costs as a result of a crime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N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 means tested, or last resort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N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homicide and death by criminal act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N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Sexual violence supplementary grant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N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Sexual violence lump-sum grants are available for incidents before 1999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N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Serious crime – for safety and emergency costs</a:t>
            </a:r>
          </a:p>
          <a:p>
            <a:pPr marL="0" indent="0">
              <a:buNone/>
            </a:pPr>
            <a:endParaRPr lang="en-NZ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F4909B-5D25-76BB-A5C0-9D68EC2D3AA0}"/>
              </a:ext>
            </a:extLst>
          </p:cNvPr>
          <p:cNvSpPr/>
          <p:nvPr/>
        </p:nvSpPr>
        <p:spPr>
          <a:xfrm>
            <a:off x="514350" y="1691640"/>
            <a:ext cx="605790" cy="400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D7F79D8-01FB-3014-476A-4B85C68BC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203219"/>
            <a:ext cx="10674608" cy="1143000"/>
          </a:xfrm>
        </p:spPr>
        <p:txBody>
          <a:bodyPr/>
          <a:lstStyle/>
          <a:p>
            <a:r>
              <a:rPr lang="en-NZ" dirty="0"/>
              <a:t>Discretionary Grants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A4698C3-ED4F-9E11-23C8-6DA607676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44810" y="4035565"/>
            <a:ext cx="2698667" cy="269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88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120C62-5B05-9BE8-4539-4051B89438B9}"/>
              </a:ext>
            </a:extLst>
          </p:cNvPr>
          <p:cNvSpPr/>
          <p:nvPr/>
        </p:nvSpPr>
        <p:spPr>
          <a:xfrm>
            <a:off x="426480" y="1244358"/>
            <a:ext cx="717072" cy="8369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A43AB3-8B57-85BC-4A56-453567963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634" y="826921"/>
            <a:ext cx="4823554" cy="1143000"/>
          </a:xfrm>
        </p:spPr>
        <p:txBody>
          <a:bodyPr/>
          <a:lstStyle/>
          <a:p>
            <a:r>
              <a:rPr lang="en-NZ" dirty="0"/>
              <a:t>Counselling</a:t>
            </a: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2336B9A0-4FBF-0871-9E5E-AAAB3C51DE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4559" y="1812185"/>
            <a:ext cx="9958197" cy="482760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1F5627-C7D5-F680-F310-BD45BC638F51}"/>
              </a:ext>
            </a:extLst>
          </p:cNvPr>
          <p:cNvSpPr txBox="1"/>
          <p:nvPr/>
        </p:nvSpPr>
        <p:spPr>
          <a:xfrm>
            <a:off x="2947411" y="6596390"/>
            <a:ext cx="83507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100" dirty="0"/>
              <a:t>* Counselling for SV is usually funded through ACC. </a:t>
            </a:r>
          </a:p>
        </p:txBody>
      </p:sp>
    </p:spTree>
    <p:extLst>
      <p:ext uri="{BB962C8B-B14F-4D97-AF65-F5344CB8AC3E}">
        <p14:creationId xmlns:p14="http://schemas.microsoft.com/office/powerpoint/2010/main" val="2918854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336F08-0725-866F-38FA-45E18C9A712A}"/>
              </a:ext>
            </a:extLst>
          </p:cNvPr>
          <p:cNvSpPr/>
          <p:nvPr/>
        </p:nvSpPr>
        <p:spPr>
          <a:xfrm>
            <a:off x="514350" y="1691640"/>
            <a:ext cx="605790" cy="400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69A0FAA-1C1E-A487-D15F-A10D9B4CA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776790"/>
            <a:ext cx="3906034" cy="1143000"/>
          </a:xfrm>
        </p:spPr>
        <p:txBody>
          <a:bodyPr/>
          <a:lstStyle/>
          <a:p>
            <a:r>
              <a:rPr lang="en-NZ" dirty="0"/>
              <a:t>Travel Assistance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F62CA5-CF14-90F6-C7AF-E85AF9B6F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56" y="1512193"/>
            <a:ext cx="10292351" cy="517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65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3475</TotalTime>
  <Words>410</Words>
  <Application>Microsoft Office PowerPoint</Application>
  <PresentationFormat>Widescreen</PresentationFormat>
  <Paragraphs>66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Candara</vt:lpstr>
      <vt:lpstr>Wingdings</vt:lpstr>
      <vt:lpstr>Office Theme</vt:lpstr>
      <vt:lpstr>Victim Assistance Scheme Guidelines From July 2023</vt:lpstr>
      <vt:lpstr>“Helping victims of serious crime by contributing to costs related to the crime, the justice process, and recovery”</vt:lpstr>
      <vt:lpstr>What is the Victim Assistance Scheme (VAS)? </vt:lpstr>
      <vt:lpstr>Victim Assistance Scheme Guidelines</vt:lpstr>
      <vt:lpstr>What grants are available? </vt:lpstr>
      <vt:lpstr>Incident categories and grants available</vt:lpstr>
      <vt:lpstr>Discretionary Grants</vt:lpstr>
      <vt:lpstr>Counselling</vt:lpstr>
      <vt:lpstr>Travel Assistance</vt:lpstr>
      <vt:lpstr>Travel Assistance</vt:lpstr>
      <vt:lpstr>Court Attendance allowance</vt:lpstr>
      <vt:lpstr>Crime Scene Grant</vt:lpstr>
      <vt:lpstr>Victim Assistance Scheme Guidelines From July 2023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 Roberts</dc:creator>
  <cp:lastModifiedBy>Elly Williams</cp:lastModifiedBy>
  <cp:revision>90</cp:revision>
  <dcterms:created xsi:type="dcterms:W3CDTF">2015-05-18T08:04:31Z</dcterms:created>
  <dcterms:modified xsi:type="dcterms:W3CDTF">2023-08-25T01:20:50Z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